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61" r:id="rId4"/>
    <p:sldId id="258" r:id="rId5"/>
    <p:sldId id="262" r:id="rId6"/>
    <p:sldId id="259" r:id="rId7"/>
    <p:sldId id="260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84" r:id="rId17"/>
    <p:sldId id="271" r:id="rId18"/>
    <p:sldId id="272" r:id="rId19"/>
    <p:sldId id="273" r:id="rId20"/>
    <p:sldId id="274" r:id="rId21"/>
    <p:sldId id="275" r:id="rId22"/>
    <p:sldId id="285" r:id="rId23"/>
    <p:sldId id="276" r:id="rId24"/>
    <p:sldId id="286" r:id="rId25"/>
    <p:sldId id="277" r:id="rId26"/>
    <p:sldId id="278" r:id="rId27"/>
    <p:sldId id="279" r:id="rId28"/>
    <p:sldId id="280" r:id="rId29"/>
    <p:sldId id="287" r:id="rId30"/>
    <p:sldId id="281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78848" autoAdjust="0"/>
  </p:normalViewPr>
  <p:slideViewPr>
    <p:cSldViewPr snapToGrid="0">
      <p:cViewPr varScale="1">
        <p:scale>
          <a:sx n="91" d="100"/>
          <a:sy n="91" d="100"/>
        </p:scale>
        <p:origin x="216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87B86-3DC0-4101-AA67-686410FDE486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7F3BA-C0F4-4C0F-80D0-99977680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9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43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/>
              <a:t>Understanding the long-term effects of CC on these sites will require a substantial data set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Intensive monitoring of these sites still fairly new, many have paired data for than a decade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However, some preliminary results already helping shed light on community impacts, and how assessments are affected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27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VTDEC modeling shows statistically significant trends of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Greater frequency of heavy precipitation events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Also seen in NH data</a:t>
            </a:r>
          </a:p>
          <a:p>
            <a:pPr marL="1085850" lvl="2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89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Example of a heavy precipitation event everyone remembers is TS Irene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Over 7” total rainfall in many areas of the state;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Widespread flooding, loss of infrastructure and property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Predominately affected areas with steep slopes along Green Mts and Southern VT</a:t>
            </a:r>
          </a:p>
          <a:p>
            <a:pPr marL="1085850" lvl="2" indent="-171450">
              <a:buFontTx/>
              <a:buChar char="-"/>
            </a:pPr>
            <a:r>
              <a:rPr lang="en-US" b="1" dirty="0"/>
              <a:t>Most of our SMALL and MEDIUM sized sentinel streams were located in these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96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b="1" dirty="0"/>
              <a:t>Heavy precipitation led to extreme flows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Nearly all USGS gages adjacent or downstream of SMALL and MEDIUM sentinel streams had highest flows ever recorded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4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/>
              <a:t>Irene also coincided </a:t>
            </a:r>
            <a:r>
              <a:rPr lang="en-US" dirty="0"/>
              <a:t>w/ beginning of index period; collecting bugs days to weeks after event.</a:t>
            </a:r>
          </a:p>
          <a:p>
            <a:pPr marL="171450" indent="-171450">
              <a:buFontTx/>
              <a:buChar char="-"/>
            </a:pPr>
            <a:r>
              <a:rPr lang="en-US" dirty="0"/>
              <a:t>Looking at how this extreme flow event impacted macroinvertebrates…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BLACK line indicates threshold for metric at/near reference level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Density was decimated; loss of ~80% of macroinvertebrate communities from sites compared to pre-flood numbers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Streams showed resiliency in years after flood; almost immediately back to pre-flood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50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Conversely, other metrics were maintained through flood, despite loss of density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Richness no </a:t>
            </a:r>
            <a:r>
              <a:rPr lang="en-US" b="1" dirty="0"/>
              <a:t>significant</a:t>
            </a:r>
            <a:r>
              <a:rPr lang="en-US" dirty="0"/>
              <a:t> decline at most sites 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Loss of organisms was not selective for specific types of taxa at reference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86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Metrics related to species sensitivity also didn’t show a decline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Both EPT richness and Biotic index were relatively same before and after flood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77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How did this affect site assessments;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Most sites declined and failed in 2011; </a:t>
            </a:r>
            <a:r>
              <a:rPr lang="en-US" b="1" dirty="0"/>
              <a:t>largely due to density metric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Most were back to reference level by 2012/2013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Analysis shows that streams were resilient to single event</a:t>
            </a:r>
            <a:r>
              <a:rPr lang="en-US" dirty="0"/>
              <a:t>, but what happens when extreme flows happen with more frequency?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37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To address this, can look at data from Ranch Brook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Experienced a series of high flow events from 2010-2014 (of which TS was just 1),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Including 4 of 5 peak annual flows during this time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52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/>
              <a:t>This seemed to have an extended negative effect on assessments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Corrected after 2014 with more regular flows</a:t>
            </a:r>
          </a:p>
          <a:p>
            <a:pPr marL="171450" lvl="0" indent="-171450">
              <a:buFontTx/>
              <a:buChar char="-"/>
            </a:pPr>
            <a:r>
              <a:rPr lang="en-US" b="1" dirty="0"/>
              <a:t>Partially due to increases </a:t>
            </a:r>
            <a:r>
              <a:rPr lang="en-US" b="1"/>
              <a:t>in tolerant taxa</a:t>
            </a:r>
            <a:endParaRPr lang="en-US" b="1" dirty="0"/>
          </a:p>
          <a:p>
            <a:pPr marL="628650" lvl="1" indent="-171450">
              <a:buFontTx/>
              <a:buChar char="-"/>
            </a:pPr>
            <a:r>
              <a:rPr lang="en-US" b="1" dirty="0"/>
              <a:t>Higher peak annual flows coincide with higher abundances of </a:t>
            </a:r>
            <a:r>
              <a:rPr lang="en-US" b="1" dirty="0" err="1"/>
              <a:t>B.tricaudatus</a:t>
            </a:r>
            <a:endParaRPr lang="en-US" b="1" dirty="0"/>
          </a:p>
          <a:p>
            <a:pPr marL="628650" lvl="1" indent="-171450">
              <a:buFontTx/>
              <a:buChar char="-"/>
            </a:pPr>
            <a:r>
              <a:rPr lang="en-US" dirty="0"/>
              <a:t>Rapid colonizer on disturbed substrate, generalist/tolerant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01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Streams are complex ecosystems: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Integrate stressors at multiple spatial scales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Intricate interactions between biological communities and their habitats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35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/>
              <a:t>Abruptly switch gear to talk about water temperature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Increasing water temperature can affect insect communities in two ways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Loss of cold-water obligate taxa as streams warm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Either local extinction of taxa, or changes in distribution to more suitable streams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This would certainly have a negative affect on assessments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21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Phenological response – species have life stages that are triggered by temperature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Increased temperatures could cause summer taxa to persist longer into index period;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During summer 2019, </a:t>
            </a:r>
            <a:r>
              <a:rPr lang="en-US" b="1" dirty="0"/>
              <a:t>went monthly to 5 sentinel streams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Plot shows all taxa @ Ranch Brook that were present at &gt;5% during at least one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54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Colors represent the major feeding strategy groups for stream insects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Separating feeding group gives a clearer picture of seasonal changes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During summer there is a dominance of generalist  collector-gatherers), </a:t>
            </a:r>
            <a:r>
              <a:rPr lang="en-US" b="1" dirty="0"/>
              <a:t>particularly midge larvae</a:t>
            </a:r>
            <a:endParaRPr lang="en-US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Fewer “specialist” feeders like detritus shredders and algae scrapers, which are more abundant in colder months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Many of these are the taxa more sensitive to pollution and disturbance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How did this affect metrics?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Explain plots again; </a:t>
            </a:r>
            <a:r>
              <a:rPr lang="en-US" b="1" dirty="0"/>
              <a:t>grey box is index period, black line is criteria for stream at or near reference level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Density low during colder months, peaks during summer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Total and EPT Richness show slight increase through summer,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Total Richness dips as weather gets cold but EPT doesn’t;  could be due to loss of some more tolerant generalist taxa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Biotic index highest during warmest time of year, when community is dominated by more tolerant taxa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98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How did this affect metrics?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Nearly all assessments in index period were at/above Very Good, those outside index period are most often below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Not surprising, since those thresholds were created from fall data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but shows that ability to assess sites could be affected </a:t>
            </a:r>
            <a:r>
              <a:rPr lang="en-US" b="1" dirty="0"/>
              <a:t>if increased temps cause tolerant summer species begin to persist later in the year </a:t>
            </a:r>
            <a:r>
              <a:rPr lang="en-US" dirty="0"/>
              <a:t>(add arrows to plots)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12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Shift gears one last time to talk about the landslide that occurred at Cotton Br this summer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Happened to coincide with seasonal study, and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Geographically adjacent and similar to the sentinel stream at Ranch Brook</a:t>
            </a:r>
          </a:p>
          <a:p>
            <a:pPr marL="171450" indent="-171450">
              <a:buFontTx/>
              <a:buChar char="-"/>
            </a:pPr>
            <a:r>
              <a:rPr lang="en-US" dirty="0"/>
              <a:t>Landslide wasn’t specifically caused by climate change, however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This landslide was likely driven by heavy spring precipitation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Landslides in general are predicted to occur more frequently with climate change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Gives us a glimpse of water quality problems that may occur w/ these types of catastrophic events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Quick overview of landslide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At the end of May, 12 acres fell off the side off steep valley wall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Initial loss of 250,000 cubic meters; 100k into brook and delta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99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/>
              <a:t>Opportunity to compare chemistry and biology below the landslide with the stream above the landslide, and our reference site</a:t>
            </a:r>
          </a:p>
          <a:p>
            <a:pPr marL="171450" indent="-171450">
              <a:buFontTx/>
              <a:buChar char="-"/>
            </a:pPr>
            <a:r>
              <a:rPr lang="en-US" dirty="0"/>
              <a:t>Photos of Ranch Brook and Cotton Brook above landslide show similarity between the two streams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Contrast with Cotton Brook below landslide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Turbidity and massive fine sediment deposits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2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Video </a:t>
            </a:r>
            <a:r>
              <a:rPr lang="en-US" b="1" dirty="0"/>
              <a:t>from almost two months after </a:t>
            </a:r>
            <a:r>
              <a:rPr lang="en-US" dirty="0"/>
              <a:t>landslide showing turbidity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459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 look at turbidity and Total Suspended Solid #’s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/>
              <a:t>Comparing values at Ranch, Upper Cotton, and WQS gives a measure of the prolonged severity of disturbance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Highest in August w/ gradual decline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Increase in November (11 days after Halloween storm redistributed sediment and debris)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Plot at the bottom shows the sampling dates and flow conditions at nearby Ranch Brook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535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/>
              <a:t>Phosphorus follows same downward trend, up again in Nov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Again, comparison to Ranch and Upper Cotton Brook show how dramatic the numbers are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Note that this is TOTAL, most of phosphorus is bound to clay particles and not bioavailable; DP was just over 1% of total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Iron follows same trend; dissolved iron ~7% of total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1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For this talk, looking to simplify the system; focusing on two of the pathways by which CC affects streams: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Changes in hydrological </a:t>
            </a:r>
            <a:r>
              <a:rPr lang="en-US" b="1" dirty="0"/>
              <a:t>variability resulting from changes in precipitation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Increases in stream temperature caused by </a:t>
            </a:r>
            <a:r>
              <a:rPr lang="en-US" b="1" dirty="0"/>
              <a:t>increases in air temperature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Monitoring to answer two questions;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 do these factors impact macroinvertebrate communities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State has been monitoring these communities to assess stream health for decades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Comprised largely of insects, which research suggests are going to be a group affected by CC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 does this affect the ability to assess stream health</a:t>
            </a:r>
          </a:p>
          <a:p>
            <a:pPr marL="1085850" lvl="2" indent="-171450">
              <a:buFontTx/>
              <a:buChar char="-"/>
            </a:pPr>
            <a:r>
              <a:rPr lang="en-US" b="1" dirty="0"/>
              <a:t>How do we separate the affects of climate change from impacts happening at a local/watershed scale</a:t>
            </a:r>
            <a:r>
              <a:rPr lang="en-US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34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How did impacts on water quality affect the macroinvertebrate community?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Density at reference site peaked in the summer and came down in fall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Lower Cotton was 35-60x before being an increase in Nov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Richness at reference was high and steady throughout period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Upper Cotton similar, decreased during index period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Lower Cotton~3-5x less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Biotic index at reference site increased during the summer and down in fall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Values at Lower Cotton show the few bugs that were there were generally very tolerant, though value was very low in Nov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Subsequently, assessment ratings were at/near ref at Ranch Brook; lower at Upper Cotton due to dip in Richness, and as low as possible at Lower Cotton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So why the apparent slight improvement in Nov?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Halloween storm was an extreme event in this area; likely washed many bugs down from upstream; many of the Nov bugs found were transient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Data shows little true recovery over 1</a:t>
            </a:r>
            <a:r>
              <a:rPr lang="en-US" baseline="30000" dirty="0"/>
              <a:t>st</a:t>
            </a:r>
            <a:r>
              <a:rPr lang="en-US" dirty="0"/>
              <a:t> 6 months, but plan to track recovery over subsequent years</a:t>
            </a:r>
          </a:p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62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3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Background on how VT uses macroinvertebrates to assess stream health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Macroinvertebrate communities are primarily insect larvae, collected from riffles in wadeable streams (pictured at bottom)</a:t>
            </a:r>
          </a:p>
          <a:p>
            <a:pPr marL="628650" lvl="1" indent="-171450">
              <a:buFontTx/>
              <a:buChar char="-"/>
            </a:pPr>
            <a:r>
              <a:rPr lang="en-US" dirty="0" err="1"/>
              <a:t>ID’ed</a:t>
            </a:r>
            <a:r>
              <a:rPr lang="en-US" dirty="0"/>
              <a:t> in lab; 8 community metrics scored from raw data </a:t>
            </a:r>
            <a:r>
              <a:rPr lang="en-US" b="1" dirty="0"/>
              <a:t>(different aspects of structure and function)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Thresholds in each metric determine assessment rating for stream health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Range from Poor&gt;Excellent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Good is minimum for healthy stream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VG and above is at/near reference condition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Ranch Brook in Stowe; over this 10 </a:t>
            </a:r>
            <a:r>
              <a:rPr lang="en-US" dirty="0" err="1"/>
              <a:t>yr</a:t>
            </a:r>
            <a:r>
              <a:rPr lang="en-US" dirty="0"/>
              <a:t> period, at least VG every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0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Contrast this with WBLR; also in Stowe but affected by stormwater issues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Most years doesn’t meet some thresholds, generally fails to meet criteria for healthy stream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Note there are four metrics that will be frequently discussed during talk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Density - #/m2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Total Richness - # unique taxa in sample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EPT Richness - # taxa from mayfly/stonefly/caddisfly – sensitive taxa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Biotic Index – Measure of overall community tolerance to pollution/disturbance (higher # = more tolerant)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6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State recognizes 5 different stream types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Different thresholds in metrics for each stream type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Focusing primarily on hard bottomed streams (GREEN) which fall along a range of area, elevation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5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VT’s biomonitoring program samples ~130 sites/year for a variety of reasons Within this,12 sentinel streams are more intensively sampled every year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Wide geographical separation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All 5 stream types – broad range of sizes and elevations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Predominantly forested watersheds; most with significant protections against widespread development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6 (BOLD) are part of EPA’s regional monitoring network, </a:t>
            </a:r>
            <a:r>
              <a:rPr lang="en-US" b="1" dirty="0"/>
              <a:t>joining reference sites across eastern USA with similar monitoring goals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6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/>
              <a:t>At these sites;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Macroinvertebrates sampled annually during Sept-Oct index period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Continuous water temperature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Stream flow gaging at a about half of sites (some overlap with USGS, some gaged by VDEC)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Other important parameters being monitored in conjunction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Examples of: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Water temp across 3 stream types over 2018 calendar year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Larger, moderate gradient streams are warmer throughout year</a:t>
            </a:r>
          </a:p>
          <a:p>
            <a:pPr marL="1085850" lvl="2" indent="-171450">
              <a:buFontTx/>
              <a:buChar char="-"/>
            </a:pPr>
            <a:r>
              <a:rPr lang="en-US" b="1" dirty="0"/>
              <a:t>Note grey box indicates fall index period (will see this throughout talk)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38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Example of flow monitoring at Ranch Brook (USGS)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5 years of overlapping data, dark line indicating most recent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Several sites have game cameras to visually monitor flow at invertebrate sampling riffles, see if there’s bed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F3BA-C0F4-4C0F-80D0-9997768097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8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1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3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5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6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9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4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6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7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B4C9A-FD5D-4FCE-BC9D-1F7E02EB22D2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EFE2F-17A6-4570-A7E5-DE6F99E4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Relationship Id="rId9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ADF2EF-0A15-4097-A213-C6713CAB5511}"/>
              </a:ext>
            </a:extLst>
          </p:cNvPr>
          <p:cNvSpPr/>
          <p:nvPr/>
        </p:nvSpPr>
        <p:spPr>
          <a:xfrm>
            <a:off x="142612" y="159390"/>
            <a:ext cx="5595457" cy="1831969"/>
          </a:xfrm>
          <a:prstGeom prst="rect">
            <a:avLst/>
          </a:prstGeom>
          <a:solidFill>
            <a:schemeClr val="bg1">
              <a:alpha val="58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97C01-D3DE-4ACB-B3FF-9616833CF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612" y="556468"/>
            <a:ext cx="5551413" cy="1434892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Monitoring Vermont Reference Streams For Climate Change Impacts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9607A-1777-40FE-A8F9-00CEEAA8C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897" y="5069840"/>
            <a:ext cx="7528206" cy="162877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Aaron Moore</a:t>
            </a:r>
          </a:p>
          <a:p>
            <a:pPr>
              <a:spcBef>
                <a:spcPts val="0"/>
              </a:spcBef>
            </a:pPr>
            <a:endParaRPr lang="en-US" sz="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Vermont Agricultural and Environmental Laboratory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Vermont Agency of Agriculture, Food and Markets</a:t>
            </a: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collaboration with the </a:t>
            </a:r>
            <a:r>
              <a:rPr lang="en-US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Vermont DEC Biomonitoring Program</a:t>
            </a:r>
          </a:p>
        </p:txBody>
      </p:sp>
    </p:spTree>
    <p:extLst>
      <p:ext uri="{BB962C8B-B14F-4D97-AF65-F5344CB8AC3E}">
        <p14:creationId xmlns:p14="http://schemas.microsoft.com/office/powerpoint/2010/main" val="1571638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0" y="8653"/>
            <a:ext cx="914400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>
                <a:latin typeface="Aharoni" panose="02010803020104030203" pitchFamily="2" charset="-79"/>
                <a:cs typeface="Aharoni" panose="02010803020104030203" pitchFamily="2" charset="-79"/>
              </a:rPr>
              <a:t>Vermont’s long-term reference stream network </a:t>
            </a:r>
            <a:endParaRPr lang="en-US" sz="3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59F81-7CC9-46E2-A5CE-655E3C44DB8B}"/>
              </a:ext>
            </a:extLst>
          </p:cNvPr>
          <p:cNvSpPr txBox="1"/>
          <p:nvPr/>
        </p:nvSpPr>
        <p:spPr>
          <a:xfrm>
            <a:off x="257402" y="1334864"/>
            <a:ext cx="7616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Most sentinel streams currently have:</a:t>
            </a:r>
          </a:p>
          <a:p>
            <a:pPr marL="800100" lvl="1" indent="-342900">
              <a:buFontTx/>
              <a:buChar char="-"/>
            </a:pPr>
            <a:r>
              <a:rPr lang="en-US" sz="2000" b="1" dirty="0"/>
              <a:t>7-20 </a:t>
            </a:r>
            <a:r>
              <a:rPr lang="en-US" sz="2000" dirty="0"/>
              <a:t>years of annual macroinvertebrate data</a:t>
            </a:r>
          </a:p>
          <a:p>
            <a:pPr marL="800100" lvl="1" indent="-342900">
              <a:buFontTx/>
              <a:buChar char="-"/>
            </a:pPr>
            <a:r>
              <a:rPr lang="en-US" sz="2000" b="1" dirty="0"/>
              <a:t>7-12 </a:t>
            </a:r>
            <a:r>
              <a:rPr lang="en-US" sz="2000" dirty="0"/>
              <a:t>years water temperature</a:t>
            </a:r>
          </a:p>
          <a:p>
            <a:pPr marL="800100" lvl="1" indent="-342900">
              <a:buFontTx/>
              <a:buChar char="-"/>
            </a:pPr>
            <a:r>
              <a:rPr lang="en-US" sz="2000" b="1" dirty="0"/>
              <a:t>0-30 </a:t>
            </a:r>
            <a:r>
              <a:rPr lang="en-US" sz="2000" dirty="0"/>
              <a:t>years stream flow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26D44-B1AB-4A81-A1ED-941A699873BD}"/>
              </a:ext>
            </a:extLst>
          </p:cNvPr>
          <p:cNvSpPr txBox="1"/>
          <p:nvPr/>
        </p:nvSpPr>
        <p:spPr>
          <a:xfrm>
            <a:off x="257402" y="2967008"/>
            <a:ext cx="76165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Future analyses will require much longer periods of record, but there are interesting preliminary results:</a:t>
            </a:r>
          </a:p>
          <a:p>
            <a:pPr marL="800100" lvl="1" indent="-342900">
              <a:buFontTx/>
              <a:buChar char="-"/>
            </a:pPr>
            <a:r>
              <a:rPr lang="en-US" sz="2000" i="1" dirty="0"/>
              <a:t>Stream Flow  </a:t>
            </a:r>
          </a:p>
          <a:p>
            <a:pPr marL="1257300" lvl="2" indent="-342900">
              <a:buFontTx/>
              <a:buChar char="-"/>
            </a:pPr>
            <a:r>
              <a:rPr lang="en-US" sz="2000" dirty="0"/>
              <a:t>Impacts from Tropical Storm Irene </a:t>
            </a:r>
          </a:p>
          <a:p>
            <a:pPr marL="800100" lvl="1" indent="-342900">
              <a:buFontTx/>
              <a:buChar char="-"/>
            </a:pPr>
            <a:r>
              <a:rPr lang="en-US" sz="2000" i="1" dirty="0"/>
              <a:t>Water Temperature  </a:t>
            </a:r>
          </a:p>
          <a:p>
            <a:pPr marL="1257300" lvl="2" indent="-342900">
              <a:buFontTx/>
              <a:buChar char="-"/>
            </a:pPr>
            <a:r>
              <a:rPr lang="en-US" sz="2000" dirty="0"/>
              <a:t>2019 Seasonal study </a:t>
            </a:r>
          </a:p>
          <a:p>
            <a:pPr marL="800100" lvl="1" indent="-342900">
              <a:buFontTx/>
              <a:buChar char="-"/>
            </a:pPr>
            <a:r>
              <a:rPr lang="en-US" sz="2000" i="1" dirty="0"/>
              <a:t>Cotton Brook Landslide</a:t>
            </a:r>
          </a:p>
        </p:txBody>
      </p:sp>
    </p:spTree>
    <p:extLst>
      <p:ext uri="{BB962C8B-B14F-4D97-AF65-F5344CB8AC3E}">
        <p14:creationId xmlns:p14="http://schemas.microsoft.com/office/powerpoint/2010/main" val="3650037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36B4964-F4AE-428F-922B-941B0981955F}"/>
              </a:ext>
            </a:extLst>
          </p:cNvPr>
          <p:cNvSpPr/>
          <p:nvPr/>
        </p:nvSpPr>
        <p:spPr>
          <a:xfrm>
            <a:off x="508000" y="1656080"/>
            <a:ext cx="4124960" cy="446024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Stream flow – </a:t>
            </a:r>
            <a:r>
              <a:rPr lang="en-US" sz="3000" b="1" i="1" dirty="0">
                <a:latin typeface="Aharoni" panose="02010803020104030203" pitchFamily="2" charset="-79"/>
                <a:cs typeface="Aharoni" panose="02010803020104030203" pitchFamily="2" charset="-79"/>
              </a:rPr>
              <a:t>Tropical Storm Irene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60127-73BE-49A9-AC85-1B47A9DBD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5" y="2235299"/>
            <a:ext cx="3789680" cy="3789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6D0A88-4E8B-4AB4-9A08-4016B39B7047}"/>
              </a:ext>
            </a:extLst>
          </p:cNvPr>
          <p:cNvSpPr txBox="1"/>
          <p:nvPr/>
        </p:nvSpPr>
        <p:spPr>
          <a:xfrm>
            <a:off x="649445" y="1735673"/>
            <a:ext cx="412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trends (Burlington Airport)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8BD5-7B85-4B9E-B2A5-AB2D310C390E}"/>
              </a:ext>
            </a:extLst>
          </p:cNvPr>
          <p:cNvSpPr txBox="1"/>
          <p:nvPr/>
        </p:nvSpPr>
        <p:spPr>
          <a:xfrm>
            <a:off x="2160536" y="6119694"/>
            <a:ext cx="301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Analysis by Phillip Jones, (VTDEC)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A1EEA-A2BC-48DE-B821-30B30F705F13}"/>
              </a:ext>
            </a:extLst>
          </p:cNvPr>
          <p:cNvSpPr txBox="1"/>
          <p:nvPr/>
        </p:nvSpPr>
        <p:spPr>
          <a:xfrm>
            <a:off x="5834985" y="3259723"/>
            <a:ext cx="147188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HYDROLOGY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2A949-FB84-4453-B418-82733CE26D4F}"/>
              </a:ext>
            </a:extLst>
          </p:cNvPr>
          <p:cNvSpPr txBox="1"/>
          <p:nvPr/>
        </p:nvSpPr>
        <p:spPr>
          <a:xfrm>
            <a:off x="5997290" y="1586259"/>
            <a:ext cx="189495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CLIMATE CHANGE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CCD997-E04A-4068-B99C-89F254FB29A8}"/>
              </a:ext>
            </a:extLst>
          </p:cNvPr>
          <p:cNvSpPr txBox="1"/>
          <p:nvPr/>
        </p:nvSpPr>
        <p:spPr>
          <a:xfrm>
            <a:off x="5769347" y="2382987"/>
            <a:ext cx="181715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PRECIPITATION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C6E1648-324E-405D-936A-0C5CC8BFCDA2}"/>
              </a:ext>
            </a:extLst>
          </p:cNvPr>
          <p:cNvSpPr/>
          <p:nvPr/>
        </p:nvSpPr>
        <p:spPr>
          <a:xfrm rot="2473482">
            <a:off x="6797115" y="1942985"/>
            <a:ext cx="169075" cy="42531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7D536E6-FDBF-4307-858F-B700F0279F81}"/>
              </a:ext>
            </a:extLst>
          </p:cNvPr>
          <p:cNvSpPr/>
          <p:nvPr/>
        </p:nvSpPr>
        <p:spPr>
          <a:xfrm>
            <a:off x="6432473" y="2762424"/>
            <a:ext cx="129001" cy="41729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A48392-A0CF-4991-B1B4-74783D39FF40}"/>
              </a:ext>
            </a:extLst>
          </p:cNvPr>
          <p:cNvSpPr txBox="1"/>
          <p:nvPr/>
        </p:nvSpPr>
        <p:spPr>
          <a:xfrm>
            <a:off x="6072371" y="4147350"/>
            <a:ext cx="223519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MACROINVERTEBRATES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E2E601E-0222-4CED-9FD8-D03BCBA58A0A}"/>
              </a:ext>
            </a:extLst>
          </p:cNvPr>
          <p:cNvSpPr/>
          <p:nvPr/>
        </p:nvSpPr>
        <p:spPr>
          <a:xfrm rot="19634901">
            <a:off x="6685152" y="3615768"/>
            <a:ext cx="159390" cy="54086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45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87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Stream flow – </a:t>
            </a:r>
            <a:r>
              <a:rPr lang="en-US" sz="3000" b="1" i="1" dirty="0">
                <a:latin typeface="Aharoni" panose="02010803020104030203" pitchFamily="2" charset="-79"/>
                <a:cs typeface="Aharoni" panose="02010803020104030203" pitchFamily="2" charset="-79"/>
              </a:rPr>
              <a:t>Tropical Storm Irene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2C3251-9BE5-42F2-92A1-CB974F680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1" y="767445"/>
            <a:ext cx="2844800" cy="36851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E57B151-9BFD-476E-9498-610615454B49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4526039"/>
            <a:ext cx="2570481" cy="2240521"/>
            <a:chOff x="4439920" y="1570406"/>
            <a:chExt cx="4830732" cy="42106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22CE51-84C6-429E-A178-F53E4F26FE65}"/>
                </a:ext>
              </a:extLst>
            </p:cNvPr>
            <p:cNvSpPr/>
            <p:nvPr/>
          </p:nvSpPr>
          <p:spPr>
            <a:xfrm>
              <a:off x="4439920" y="1570406"/>
              <a:ext cx="4429760" cy="4210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68E57D-5FC5-47C6-8E3B-8F3C0C89C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9549" y="2190166"/>
              <a:ext cx="4309011" cy="3442805"/>
            </a:xfrm>
            <a:prstGeom prst="rect">
              <a:avLst/>
            </a:prstGeom>
          </p:spPr>
        </p:pic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E1B35623-BCC3-439B-A884-AED0F342DF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1641" y="1687344"/>
              <a:ext cx="4309011" cy="867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24 Hour Rainfall Total           August 28-29 (NOAA)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820E3D3-3651-4A56-AF23-115EA8B4F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903" y="2819427"/>
            <a:ext cx="2623904" cy="39471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6F130E-93C0-45F3-94B4-1C7DFF232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029" y="4511101"/>
            <a:ext cx="3025965" cy="22703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138DC9-6151-4681-9CC6-E9D090D6D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519" y="701093"/>
            <a:ext cx="3101177" cy="20614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36F956-4F68-49E9-8078-03F6DD5D98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9765" y="701093"/>
            <a:ext cx="2496229" cy="37514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1032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C03CF0-8744-48A4-A91F-28A5867F07CB}"/>
              </a:ext>
            </a:extLst>
          </p:cNvPr>
          <p:cNvSpPr/>
          <p:nvPr/>
        </p:nvSpPr>
        <p:spPr>
          <a:xfrm>
            <a:off x="155093" y="1540702"/>
            <a:ext cx="8798560" cy="3342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Stream flow – </a:t>
            </a:r>
            <a:r>
              <a:rPr lang="en-US" sz="3000" b="1" i="1" dirty="0">
                <a:latin typeface="Aharoni" panose="02010803020104030203" pitchFamily="2" charset="-79"/>
                <a:cs typeface="Aharoni" panose="02010803020104030203" pitchFamily="2" charset="-79"/>
              </a:rPr>
              <a:t>Tropical Storm Irene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6A5CF-2D15-4C14-9D82-4783073D8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47" y="1888778"/>
            <a:ext cx="4416907" cy="2917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A8771-7B53-4123-9B7C-FB8BAA22E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254" y="1888778"/>
            <a:ext cx="4274928" cy="29132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3C011E-D181-47A3-A42E-BF775A117F8F}"/>
              </a:ext>
            </a:extLst>
          </p:cNvPr>
          <p:cNvSpPr txBox="1"/>
          <p:nvPr/>
        </p:nvSpPr>
        <p:spPr>
          <a:xfrm>
            <a:off x="1300480" y="1581001"/>
            <a:ext cx="2357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White River </a:t>
            </a:r>
            <a:r>
              <a:rPr lang="en-US" sz="1050" dirty="0"/>
              <a:t>(USGS 01144000)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26B8-F31D-4718-8EEA-1BDAFE31416A}"/>
              </a:ext>
            </a:extLst>
          </p:cNvPr>
          <p:cNvSpPr txBox="1"/>
          <p:nvPr/>
        </p:nvSpPr>
        <p:spPr>
          <a:xfrm>
            <a:off x="5601893" y="1576401"/>
            <a:ext cx="2357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North River </a:t>
            </a:r>
            <a:r>
              <a:rPr lang="en-US" sz="1050" dirty="0"/>
              <a:t>(USGS 01169000)</a:t>
            </a:r>
          </a:p>
        </p:txBody>
      </p:sp>
    </p:spTree>
    <p:extLst>
      <p:ext uri="{BB962C8B-B14F-4D97-AF65-F5344CB8AC3E}">
        <p14:creationId xmlns:p14="http://schemas.microsoft.com/office/powerpoint/2010/main" val="1126728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922D2F-870D-4118-B9F1-AC5710FDF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95" y="1112968"/>
            <a:ext cx="4642753" cy="26827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Stream flow – </a:t>
            </a:r>
            <a:r>
              <a:rPr lang="en-US" sz="3000" b="1" i="1" dirty="0">
                <a:latin typeface="Aharoni" panose="02010803020104030203" pitchFamily="2" charset="-79"/>
                <a:cs typeface="Aharoni" panose="02010803020104030203" pitchFamily="2" charset="-79"/>
              </a:rPr>
              <a:t>Tropical Storm Irene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F0704-EA35-42EB-B413-F403D0851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13" y="3886648"/>
            <a:ext cx="5903618" cy="26827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36435A-BB47-482D-9CAF-C53E4CDBA34F}"/>
              </a:ext>
            </a:extLst>
          </p:cNvPr>
          <p:cNvSpPr txBox="1"/>
          <p:nvPr/>
        </p:nvSpPr>
        <p:spPr>
          <a:xfrm>
            <a:off x="5237792" y="1597787"/>
            <a:ext cx="370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Tropical Storm Irene:  </a:t>
            </a:r>
            <a:r>
              <a:rPr lang="en-US" sz="2000" b="1" dirty="0"/>
              <a:t>8/28 - 8/29</a:t>
            </a:r>
          </a:p>
          <a:p>
            <a:r>
              <a:rPr lang="en-US" sz="2000" dirty="0"/>
              <a:t>Beginning of index period:  </a:t>
            </a:r>
            <a:r>
              <a:rPr lang="en-US" sz="2000" b="1" dirty="0"/>
              <a:t>9/1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6F429-893F-4CCE-8B97-1EA1A4551AC2}"/>
              </a:ext>
            </a:extLst>
          </p:cNvPr>
          <p:cNvSpPr txBox="1"/>
          <p:nvPr/>
        </p:nvSpPr>
        <p:spPr>
          <a:xfrm>
            <a:off x="5237792" y="2571242"/>
            <a:ext cx="3708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78% </a:t>
            </a:r>
            <a:r>
              <a:rPr lang="en-US" b="1" dirty="0"/>
              <a:t>DENSITY</a:t>
            </a:r>
            <a:r>
              <a:rPr lang="en-US" dirty="0"/>
              <a:t> decrease in 2011 compared to pre-flood averages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DA404F-6203-4C20-9F29-5458E8D16B4E}"/>
              </a:ext>
            </a:extLst>
          </p:cNvPr>
          <p:cNvCxnSpPr/>
          <p:nvPr/>
        </p:nvCxnSpPr>
        <p:spPr>
          <a:xfrm>
            <a:off x="1219200" y="3129280"/>
            <a:ext cx="36880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58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Stream flow – </a:t>
            </a:r>
            <a:r>
              <a:rPr lang="en-US" sz="3000" b="1" i="1" dirty="0">
                <a:latin typeface="Aharoni" panose="02010803020104030203" pitchFamily="2" charset="-79"/>
                <a:cs typeface="Aharoni" panose="02010803020104030203" pitchFamily="2" charset="-79"/>
              </a:rPr>
              <a:t>Tropical Storm Irene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2168FB-8611-490C-99FA-610E287F6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" y="1066671"/>
            <a:ext cx="4647520" cy="26827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F36339-9694-40BC-8E5B-BFBC19F6597F}"/>
              </a:ext>
            </a:extLst>
          </p:cNvPr>
          <p:cNvSpPr txBox="1"/>
          <p:nvPr/>
        </p:nvSpPr>
        <p:spPr>
          <a:xfrm>
            <a:off x="5435599" y="2705071"/>
            <a:ext cx="33127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7% </a:t>
            </a:r>
            <a:r>
              <a:rPr lang="en-US" b="1" dirty="0"/>
              <a:t>RICHNESS</a:t>
            </a:r>
            <a:r>
              <a:rPr lang="en-US" dirty="0"/>
              <a:t> decrease compared to pre-flood averages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8A7DDD-C700-489D-BC64-D05F6B0EA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" y="3871211"/>
            <a:ext cx="5872480" cy="27988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D29EC3-68B9-428E-A2CE-2D99EFD50983}"/>
              </a:ext>
            </a:extLst>
          </p:cNvPr>
          <p:cNvCxnSpPr>
            <a:cxnSpLocks/>
          </p:cNvCxnSpPr>
          <p:nvPr/>
        </p:nvCxnSpPr>
        <p:spPr>
          <a:xfrm>
            <a:off x="1290320" y="2418080"/>
            <a:ext cx="157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DA6664-4E49-4D72-93B3-12BA2FCB6415}"/>
              </a:ext>
            </a:extLst>
          </p:cNvPr>
          <p:cNvCxnSpPr>
            <a:cxnSpLocks/>
          </p:cNvCxnSpPr>
          <p:nvPr/>
        </p:nvCxnSpPr>
        <p:spPr>
          <a:xfrm>
            <a:off x="3129280" y="2225040"/>
            <a:ext cx="15951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3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Stream flow – </a:t>
            </a:r>
            <a:r>
              <a:rPr lang="en-US" sz="3000" b="1" i="1" dirty="0">
                <a:latin typeface="Aharoni" panose="02010803020104030203" pitchFamily="2" charset="-79"/>
                <a:cs typeface="Aharoni" panose="02010803020104030203" pitchFamily="2" charset="-79"/>
              </a:rPr>
              <a:t>Tropical Storm Irene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47341-89CA-442C-BEF5-7D1E8A0F0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92" y="3521676"/>
            <a:ext cx="4142427" cy="24028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38CBD3-9F7E-4A2C-8E32-2E12F94D0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92" y="1026160"/>
            <a:ext cx="4142427" cy="24028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85A141-7CB0-4D91-B1D0-876B2047A0A1}"/>
              </a:ext>
            </a:extLst>
          </p:cNvPr>
          <p:cNvSpPr txBox="1"/>
          <p:nvPr/>
        </p:nvSpPr>
        <p:spPr>
          <a:xfrm>
            <a:off x="4744719" y="937231"/>
            <a:ext cx="33127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6% </a:t>
            </a:r>
            <a:r>
              <a:rPr lang="en-US" b="1" dirty="0"/>
              <a:t>EPT RICHNESS</a:t>
            </a:r>
            <a:r>
              <a:rPr lang="en-US" dirty="0"/>
              <a:t> </a:t>
            </a:r>
            <a:r>
              <a:rPr lang="en-US" i="1" dirty="0"/>
              <a:t>increase</a:t>
            </a:r>
            <a:r>
              <a:rPr lang="en-US" dirty="0"/>
              <a:t> compared to pre-flood averages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82B8F-C48E-47F9-845E-39892FA8C249}"/>
              </a:ext>
            </a:extLst>
          </p:cNvPr>
          <p:cNvSpPr txBox="1"/>
          <p:nvPr/>
        </p:nvSpPr>
        <p:spPr>
          <a:xfrm>
            <a:off x="4744719" y="3475956"/>
            <a:ext cx="33127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7% </a:t>
            </a:r>
            <a:r>
              <a:rPr lang="en-US" b="1" dirty="0"/>
              <a:t>BIOTIC INDEX </a:t>
            </a:r>
            <a:r>
              <a:rPr lang="en-US" i="1" dirty="0"/>
              <a:t>decrease</a:t>
            </a:r>
            <a:r>
              <a:rPr lang="en-US" dirty="0"/>
              <a:t> compared to pre-flood averages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A5EAB-4E79-4F2A-8C05-0308184A0427}"/>
              </a:ext>
            </a:extLst>
          </p:cNvPr>
          <p:cNvCxnSpPr>
            <a:cxnSpLocks/>
          </p:cNvCxnSpPr>
          <p:nvPr/>
        </p:nvCxnSpPr>
        <p:spPr>
          <a:xfrm>
            <a:off x="2854960" y="2082800"/>
            <a:ext cx="13919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AF3C67-6633-4939-A4B8-45C8752E33DF}"/>
              </a:ext>
            </a:extLst>
          </p:cNvPr>
          <p:cNvCxnSpPr>
            <a:cxnSpLocks/>
          </p:cNvCxnSpPr>
          <p:nvPr/>
        </p:nvCxnSpPr>
        <p:spPr>
          <a:xfrm>
            <a:off x="1209040" y="2214880"/>
            <a:ext cx="14427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57EB40-AA14-4D4C-8A1D-DC2D03F95659}"/>
              </a:ext>
            </a:extLst>
          </p:cNvPr>
          <p:cNvCxnSpPr>
            <a:cxnSpLocks/>
          </p:cNvCxnSpPr>
          <p:nvPr/>
        </p:nvCxnSpPr>
        <p:spPr>
          <a:xfrm>
            <a:off x="1280160" y="427617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C414A3-2413-4A8F-8C4F-3E576EA53D7D}"/>
              </a:ext>
            </a:extLst>
          </p:cNvPr>
          <p:cNvCxnSpPr>
            <a:cxnSpLocks/>
          </p:cNvCxnSpPr>
          <p:nvPr/>
        </p:nvCxnSpPr>
        <p:spPr>
          <a:xfrm>
            <a:off x="2926080" y="4114800"/>
            <a:ext cx="1320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641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Stream flow – </a:t>
            </a:r>
            <a:r>
              <a:rPr lang="en-US" sz="3000" b="1" i="1" dirty="0">
                <a:latin typeface="Aharoni" panose="02010803020104030203" pitchFamily="2" charset="-79"/>
                <a:cs typeface="Aharoni" panose="02010803020104030203" pitchFamily="2" charset="-79"/>
              </a:rPr>
              <a:t>Tropical Storm Irene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4228AF-193C-43BE-BE93-D893ADAF8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" y="1026160"/>
            <a:ext cx="4340728" cy="25178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5F1E0-C2ED-4938-A3F9-5EEB9C016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" y="3647691"/>
            <a:ext cx="6482080" cy="30894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00455-75F5-448F-B1A4-9AEBA2B3406A}"/>
              </a:ext>
            </a:extLst>
          </p:cNvPr>
          <p:cNvSpPr txBox="1"/>
          <p:nvPr/>
        </p:nvSpPr>
        <p:spPr>
          <a:xfrm>
            <a:off x="4922519" y="930876"/>
            <a:ext cx="41656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/>
              <a:t>7/7 </a:t>
            </a:r>
            <a:r>
              <a:rPr lang="en-US" dirty="0"/>
              <a:t>sites failed to meet the minimum threshold for streams at/near reference level in 2011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FC94AE-9A54-455A-8E0C-0DFD296ED98E}"/>
              </a:ext>
            </a:extLst>
          </p:cNvPr>
          <p:cNvCxnSpPr/>
          <p:nvPr/>
        </p:nvCxnSpPr>
        <p:spPr>
          <a:xfrm>
            <a:off x="1578429" y="4593771"/>
            <a:ext cx="474617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32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Stream flow – </a:t>
            </a:r>
            <a:r>
              <a:rPr lang="en-US" sz="3000" i="1" dirty="0">
                <a:latin typeface="Aharoni" panose="02010803020104030203" pitchFamily="2" charset="-79"/>
                <a:cs typeface="Aharoni" panose="02010803020104030203" pitchFamily="2" charset="-79"/>
              </a:rPr>
              <a:t>In</a:t>
            </a:r>
            <a:r>
              <a:rPr lang="en-US" sz="3000" b="1" i="1" dirty="0">
                <a:latin typeface="Aharoni" panose="02010803020104030203" pitchFamily="2" charset="-79"/>
                <a:cs typeface="Aharoni" panose="02010803020104030203" pitchFamily="2" charset="-79"/>
              </a:rPr>
              <a:t>stability at Ranch Brook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D5C02D-C099-4CFB-9A09-87310B8E983F}"/>
              </a:ext>
            </a:extLst>
          </p:cNvPr>
          <p:cNvGrpSpPr>
            <a:grpSpLocks noChangeAspect="1"/>
          </p:cNvGrpSpPr>
          <p:nvPr/>
        </p:nvGrpSpPr>
        <p:grpSpPr>
          <a:xfrm>
            <a:off x="172720" y="1356360"/>
            <a:ext cx="5806545" cy="4145280"/>
            <a:chOff x="1704975" y="1178560"/>
            <a:chExt cx="5734050" cy="40935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C33AD4-EAF0-4BD9-AD40-0FF936FBE015}"/>
                </a:ext>
              </a:extLst>
            </p:cNvPr>
            <p:cNvSpPr/>
            <p:nvPr/>
          </p:nvSpPr>
          <p:spPr>
            <a:xfrm>
              <a:off x="1704975" y="1178560"/>
              <a:ext cx="5734050" cy="4093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DAC69D0-571E-4C9C-82F5-3AC697FB6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6567" y="1585913"/>
              <a:ext cx="5650865" cy="363269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F9C66F-A840-45A0-926B-07BD2DC1C5A2}"/>
                </a:ext>
              </a:extLst>
            </p:cNvPr>
            <p:cNvSpPr txBox="1"/>
            <p:nvPr/>
          </p:nvSpPr>
          <p:spPr>
            <a:xfrm>
              <a:off x="3498515" y="1253003"/>
              <a:ext cx="2384314" cy="38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Ranch Brook Flow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1DA1CF-DC5C-44BF-860E-6DE3A18BC0F7}"/>
              </a:ext>
            </a:extLst>
          </p:cNvPr>
          <p:cNvSpPr txBox="1"/>
          <p:nvPr/>
        </p:nvSpPr>
        <p:spPr>
          <a:xfrm>
            <a:off x="6203242" y="1759726"/>
            <a:ext cx="29407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 streams may be resilient to a single extreme event; what happens when high flows occur with more frequency?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7C9B8E-2E32-4CCD-AF67-8B8797D9B8EA}"/>
              </a:ext>
            </a:extLst>
          </p:cNvPr>
          <p:cNvSpPr txBox="1"/>
          <p:nvPr/>
        </p:nvSpPr>
        <p:spPr>
          <a:xfrm>
            <a:off x="6203242" y="3594030"/>
            <a:ext cx="29407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Series of high flow events from </a:t>
            </a:r>
            <a:r>
              <a:rPr lang="en-US" b="1" dirty="0"/>
              <a:t>2010-2013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3 of 4 </a:t>
            </a:r>
            <a:r>
              <a:rPr lang="en-US" dirty="0"/>
              <a:t>highest</a:t>
            </a:r>
            <a:r>
              <a:rPr lang="en-US" b="1" dirty="0"/>
              <a:t> </a:t>
            </a:r>
            <a:r>
              <a:rPr lang="en-US" dirty="0"/>
              <a:t>peak annual flows in record during this period</a:t>
            </a:r>
          </a:p>
        </p:txBody>
      </p:sp>
    </p:spTree>
    <p:extLst>
      <p:ext uri="{BB962C8B-B14F-4D97-AF65-F5344CB8AC3E}">
        <p14:creationId xmlns:p14="http://schemas.microsoft.com/office/powerpoint/2010/main" val="2505226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80F4D2-B8A5-49B8-BBC9-74F38D20E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" y="900011"/>
            <a:ext cx="5228440" cy="30300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Stream flow – </a:t>
            </a:r>
            <a:r>
              <a:rPr lang="en-US" sz="3000" b="1" i="1" dirty="0">
                <a:latin typeface="Aharoni" panose="02010803020104030203" pitchFamily="2" charset="-79"/>
                <a:cs typeface="Aharoni" panose="02010803020104030203" pitchFamily="2" charset="-79"/>
              </a:rPr>
              <a:t>Instability at Ranch Brook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6AAEAC-E58F-40CF-98D7-87BBA060CFDE}"/>
              </a:ext>
            </a:extLst>
          </p:cNvPr>
          <p:cNvGrpSpPr/>
          <p:nvPr/>
        </p:nvGrpSpPr>
        <p:grpSpPr>
          <a:xfrm>
            <a:off x="544681" y="3303752"/>
            <a:ext cx="8169198" cy="3286782"/>
            <a:chOff x="544681" y="3303752"/>
            <a:chExt cx="8169198" cy="32867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FD6777-B861-4107-8E28-D7FBA9DA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5439" y="3303752"/>
              <a:ext cx="5228440" cy="328678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9E58F6-1939-4004-BCFD-549AB2B686B6}"/>
                </a:ext>
              </a:extLst>
            </p:cNvPr>
            <p:cNvSpPr txBox="1"/>
            <p:nvPr/>
          </p:nvSpPr>
          <p:spPr>
            <a:xfrm>
              <a:off x="544681" y="4661062"/>
              <a:ext cx="29407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/>
                <a:t>Baetis</a:t>
              </a:r>
              <a:r>
                <a:rPr lang="en-US" b="1" i="1" dirty="0"/>
                <a:t> </a:t>
              </a:r>
              <a:r>
                <a:rPr lang="en-US" b="1" i="1" dirty="0" err="1"/>
                <a:t>tricaudatus</a:t>
              </a:r>
              <a:r>
                <a:rPr lang="en-US" b="1" i="1" dirty="0"/>
                <a:t> </a:t>
              </a:r>
              <a:r>
                <a:rPr lang="en-US" dirty="0"/>
                <a:t>(mayfly):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Rapid colonizer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Generalist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Disturbance tolerant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5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3B0F79-1AE7-4C20-97AE-421808E5B10A}"/>
              </a:ext>
            </a:extLst>
          </p:cNvPr>
          <p:cNvGrpSpPr/>
          <p:nvPr/>
        </p:nvGrpSpPr>
        <p:grpSpPr>
          <a:xfrm>
            <a:off x="295014" y="1277854"/>
            <a:ext cx="8364509" cy="4722410"/>
            <a:chOff x="295014" y="1277854"/>
            <a:chExt cx="8364509" cy="4722410"/>
          </a:xfrm>
        </p:grpSpPr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C63D33F3-1F16-4CF5-86BB-DDC10799F48C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4310254" y="3488817"/>
              <a:ext cx="3377456" cy="311998"/>
            </a:xfrm>
            <a:prstGeom prst="bentConnector3">
              <a:avLst>
                <a:gd name="adj1" fmla="val 9991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4779C89-6745-422A-8D82-E85252FA5686}"/>
                </a:ext>
              </a:extLst>
            </p:cNvPr>
            <p:cNvGrpSpPr/>
            <p:nvPr/>
          </p:nvGrpSpPr>
          <p:grpSpPr>
            <a:xfrm>
              <a:off x="295014" y="1277854"/>
              <a:ext cx="8364509" cy="4722410"/>
              <a:chOff x="295014" y="1277854"/>
              <a:chExt cx="8364509" cy="4722410"/>
            </a:xfrm>
          </p:grpSpPr>
          <p:cxnSp>
            <p:nvCxnSpPr>
              <p:cNvPr id="96" name="Connector: Elbow 95">
                <a:extLst>
                  <a:ext uri="{FF2B5EF4-FFF2-40B4-BE49-F238E27FC236}">
                    <a16:creationId xmlns:a16="http://schemas.microsoft.com/office/drawing/2014/main" id="{2F05CAB3-D02A-4722-B32E-1323F09AD2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8520" y="2834681"/>
                <a:ext cx="3979192" cy="180436"/>
              </a:xfrm>
              <a:prstGeom prst="bentConnector3">
                <a:avLst>
                  <a:gd name="adj1" fmla="val 211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or: Elbow 161">
                <a:extLst>
                  <a:ext uri="{FF2B5EF4-FFF2-40B4-BE49-F238E27FC236}">
                    <a16:creationId xmlns:a16="http://schemas.microsoft.com/office/drawing/2014/main" id="{DD582AF0-EB21-46EC-AAEC-2C5A06A58251}"/>
                  </a:ext>
                </a:extLst>
              </p:cNvPr>
              <p:cNvCxnSpPr>
                <a:cxnSpLocks/>
                <a:stCxn id="18" idx="2"/>
              </p:cNvCxnSpPr>
              <p:nvPr/>
            </p:nvCxnSpPr>
            <p:spPr>
              <a:xfrm rot="16200000" flipH="1">
                <a:off x="1260300" y="2932428"/>
                <a:ext cx="1455378" cy="2414138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or: Elbow 150">
                <a:extLst>
                  <a:ext uri="{FF2B5EF4-FFF2-40B4-BE49-F238E27FC236}">
                    <a16:creationId xmlns:a16="http://schemas.microsoft.com/office/drawing/2014/main" id="{85160072-3CD2-41C4-8A30-A8A354A390B0}"/>
                  </a:ext>
                </a:extLst>
              </p:cNvPr>
              <p:cNvCxnSpPr>
                <a:cxnSpLocks/>
                <a:endCxn id="23" idx="0"/>
              </p:cNvCxnSpPr>
              <p:nvPr/>
            </p:nvCxnSpPr>
            <p:spPr>
              <a:xfrm>
                <a:off x="1262202" y="3269352"/>
                <a:ext cx="5536248" cy="1427611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E605A3-7697-4EC7-97A3-158F96FEB9FD}"/>
                  </a:ext>
                </a:extLst>
              </p:cNvPr>
              <p:cNvSpPr txBox="1"/>
              <p:nvPr/>
            </p:nvSpPr>
            <p:spPr>
              <a:xfrm>
                <a:off x="295014" y="2876910"/>
                <a:ext cx="971811" cy="53489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Water Chemistry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16C899-0FBA-4C38-9BE2-F2C5E2D49AFB}"/>
                  </a:ext>
                </a:extLst>
              </p:cNvPr>
              <p:cNvSpPr txBox="1"/>
              <p:nvPr/>
            </p:nvSpPr>
            <p:spPr>
              <a:xfrm>
                <a:off x="3996612" y="5477044"/>
                <a:ext cx="971811" cy="5232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Riparian detritus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45E832-265C-4F81-A798-E9D0EE86BADD}"/>
                  </a:ext>
                </a:extLst>
              </p:cNvPr>
              <p:cNvSpPr txBox="1"/>
              <p:nvPr/>
            </p:nvSpPr>
            <p:spPr>
              <a:xfrm>
                <a:off x="968618" y="1277854"/>
                <a:ext cx="1061519" cy="5232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Watershed activities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186721-49CE-401A-A942-98EC066A544D}"/>
                  </a:ext>
                </a:extLst>
              </p:cNvPr>
              <p:cNvSpPr txBox="1"/>
              <p:nvPr/>
            </p:nvSpPr>
            <p:spPr>
              <a:xfrm>
                <a:off x="1774272" y="4804685"/>
                <a:ext cx="971811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Fish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DBF4BB-3A67-428F-BE39-9DF1CA5AC127}"/>
                  </a:ext>
                </a:extLst>
              </p:cNvPr>
              <p:cNvSpPr txBox="1"/>
              <p:nvPr/>
            </p:nvSpPr>
            <p:spPr>
              <a:xfrm>
                <a:off x="6312544" y="4696963"/>
                <a:ext cx="971811" cy="5232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Algae/  Diatoms</a:t>
                </a:r>
              </a:p>
            </p:txBody>
          </p:sp>
          <p:cxnSp>
            <p:nvCxnSpPr>
              <p:cNvPr id="27" name="Connector: Elbow 26">
                <a:extLst>
                  <a:ext uri="{FF2B5EF4-FFF2-40B4-BE49-F238E27FC236}">
                    <a16:creationId xmlns:a16="http://schemas.microsoft.com/office/drawing/2014/main" id="{5165C3AB-5AA4-4DF0-8632-883A12DEEB89}"/>
                  </a:ext>
                </a:extLst>
              </p:cNvPr>
              <p:cNvCxnSpPr>
                <a:cxnSpLocks/>
                <a:endCxn id="18" idx="3"/>
              </p:cNvCxnSpPr>
              <p:nvPr/>
            </p:nvCxnSpPr>
            <p:spPr>
              <a:xfrm rot="10800000" flipV="1">
                <a:off x="1266825" y="1860215"/>
                <a:ext cx="1907348" cy="1284144"/>
              </a:xfrm>
              <a:prstGeom prst="bentConnector3">
                <a:avLst>
                  <a:gd name="adj1" fmla="val 80462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or: Elbow 28">
                <a:extLst>
                  <a:ext uri="{FF2B5EF4-FFF2-40B4-BE49-F238E27FC236}">
                    <a16:creationId xmlns:a16="http://schemas.microsoft.com/office/drawing/2014/main" id="{BF4F998C-E2DF-4756-8AE4-E7E1DEB5D6D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77717" y="1968676"/>
                <a:ext cx="1075837" cy="740630"/>
              </a:xfrm>
              <a:prstGeom prst="bentConnector3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or: Elbow 31">
                <a:extLst>
                  <a:ext uri="{FF2B5EF4-FFF2-40B4-BE49-F238E27FC236}">
                    <a16:creationId xmlns:a16="http://schemas.microsoft.com/office/drawing/2014/main" id="{235C36B2-6BDA-4254-A869-97F40131AB48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 rot="16200000" flipH="1">
                <a:off x="1110150" y="2190302"/>
                <a:ext cx="1809510" cy="1031054"/>
              </a:xfrm>
              <a:prstGeom prst="bentConnector3">
                <a:avLst>
                  <a:gd name="adj1" fmla="val 62914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or: Elbow 35">
                <a:extLst>
                  <a:ext uri="{FF2B5EF4-FFF2-40B4-BE49-F238E27FC236}">
                    <a16:creationId xmlns:a16="http://schemas.microsoft.com/office/drawing/2014/main" id="{9586946B-FEAC-4242-BA69-1E5F7F056BE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06382" y="3368618"/>
                <a:ext cx="1392877" cy="1479258"/>
              </a:xfrm>
              <a:prstGeom prst="bentConnector3">
                <a:avLst>
                  <a:gd name="adj1" fmla="val 86243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or: Elbow 39">
                <a:extLst>
                  <a:ext uri="{FF2B5EF4-FFF2-40B4-BE49-F238E27FC236}">
                    <a16:creationId xmlns:a16="http://schemas.microsoft.com/office/drawing/2014/main" id="{93C1A43C-B3B8-412E-8B27-F2D88F9989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5292" y="4948813"/>
                <a:ext cx="433435" cy="115606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or: Elbow 45">
                <a:extLst>
                  <a:ext uri="{FF2B5EF4-FFF2-40B4-BE49-F238E27FC236}">
                    <a16:creationId xmlns:a16="http://schemas.microsoft.com/office/drawing/2014/main" id="{D3A1FEBA-DCB5-4028-9530-83A7F99C57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3927" y="4900770"/>
                <a:ext cx="538617" cy="211692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or: Elbow 49">
                <a:extLst>
                  <a:ext uri="{FF2B5EF4-FFF2-40B4-BE49-F238E27FC236}">
                    <a16:creationId xmlns:a16="http://schemas.microsoft.com/office/drawing/2014/main" id="{6768F7F1-66CB-4D3B-8145-120BC1EFB02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364189" y="5197925"/>
                <a:ext cx="336307" cy="221930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or: Elbow 52">
                <a:extLst>
                  <a:ext uri="{FF2B5EF4-FFF2-40B4-BE49-F238E27FC236}">
                    <a16:creationId xmlns:a16="http://schemas.microsoft.com/office/drawing/2014/main" id="{A950729E-5750-4E0A-8181-AAA1797065A3}"/>
                  </a:ext>
                </a:extLst>
              </p:cNvPr>
              <p:cNvCxnSpPr>
                <a:cxnSpLocks/>
                <a:endCxn id="7" idx="3"/>
              </p:cNvCxnSpPr>
              <p:nvPr/>
            </p:nvCxnSpPr>
            <p:spPr>
              <a:xfrm>
                <a:off x="2042450" y="1430301"/>
                <a:ext cx="5289530" cy="2364947"/>
              </a:xfrm>
              <a:prstGeom prst="bentConnector3">
                <a:avLst>
                  <a:gd name="adj1" fmla="val 103602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or: Elbow 63">
                <a:extLst>
                  <a:ext uri="{FF2B5EF4-FFF2-40B4-BE49-F238E27FC236}">
                    <a16:creationId xmlns:a16="http://schemas.microsoft.com/office/drawing/2014/main" id="{6B875935-8B4C-4C4D-A599-AC327D12EB4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649218" y="4245423"/>
                <a:ext cx="698424" cy="204655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or: Elbow 66">
                <a:extLst>
                  <a:ext uri="{FF2B5EF4-FFF2-40B4-BE49-F238E27FC236}">
                    <a16:creationId xmlns:a16="http://schemas.microsoft.com/office/drawing/2014/main" id="{479CAFF7-3606-4700-8340-177C190930FC}"/>
                  </a:ext>
                </a:extLst>
              </p:cNvPr>
              <p:cNvCxnSpPr>
                <a:cxnSpLocks/>
                <a:stCxn id="7" idx="2"/>
                <a:endCxn id="22" idx="0"/>
              </p:cNvCxnSpPr>
              <p:nvPr/>
            </p:nvCxnSpPr>
            <p:spPr>
              <a:xfrm rot="5400000">
                <a:off x="3739839" y="2500253"/>
                <a:ext cx="824771" cy="3784092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or: Elbow 69">
                <a:extLst>
                  <a:ext uri="{FF2B5EF4-FFF2-40B4-BE49-F238E27FC236}">
                    <a16:creationId xmlns:a16="http://schemas.microsoft.com/office/drawing/2014/main" id="{C7B43182-41DA-4346-8768-184183EAB7E3}"/>
                  </a:ext>
                </a:extLst>
              </p:cNvPr>
              <p:cNvCxnSpPr>
                <a:cxnSpLocks/>
                <a:endCxn id="20" idx="3"/>
              </p:cNvCxnSpPr>
              <p:nvPr/>
            </p:nvCxnSpPr>
            <p:spPr>
              <a:xfrm rot="5400000">
                <a:off x="4684302" y="4264036"/>
                <a:ext cx="1758740" cy="1190497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9D37191-9AF0-4377-829C-B26B0363EC7E}"/>
                  </a:ext>
                </a:extLst>
              </p:cNvPr>
              <p:cNvSpPr txBox="1"/>
              <p:nvPr/>
            </p:nvSpPr>
            <p:spPr>
              <a:xfrm>
                <a:off x="7687712" y="2701059"/>
                <a:ext cx="971811" cy="5232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Riparian</a:t>
                </a:r>
              </a:p>
              <a:p>
                <a:pPr algn="ctr"/>
                <a:r>
                  <a:rPr lang="en-US" sz="1400" b="1" dirty="0"/>
                  <a:t>habitat</a:t>
                </a:r>
              </a:p>
            </p:txBody>
          </p: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03F4735C-1FEA-49BA-BDD2-AB1E6D83A565}"/>
                  </a:ext>
                </a:extLst>
              </p:cNvPr>
              <p:cNvCxnSpPr>
                <a:cxnSpLocks/>
                <a:endCxn id="23" idx="3"/>
              </p:cNvCxnSpPr>
              <p:nvPr/>
            </p:nvCxnSpPr>
            <p:spPr>
              <a:xfrm rot="5400000">
                <a:off x="7154678" y="4137672"/>
                <a:ext cx="950579" cy="691223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or: Elbow 100">
                <a:extLst>
                  <a:ext uri="{FF2B5EF4-FFF2-40B4-BE49-F238E27FC236}">
                    <a16:creationId xmlns:a16="http://schemas.microsoft.com/office/drawing/2014/main" id="{292FF750-7CB4-4BB8-9750-BC96F38A86BE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>
              <a:xfrm flipH="1">
                <a:off x="4972125" y="2962669"/>
                <a:ext cx="3687398" cy="2923784"/>
              </a:xfrm>
              <a:prstGeom prst="bentConnector3">
                <a:avLst>
                  <a:gd name="adj1" fmla="val -6199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or: Elbow 106">
                <a:extLst>
                  <a:ext uri="{FF2B5EF4-FFF2-40B4-BE49-F238E27FC236}">
                    <a16:creationId xmlns:a16="http://schemas.microsoft.com/office/drawing/2014/main" id="{7DEE2A59-35DA-43B8-9298-95F3BE019944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>
                <a:off x="7331980" y="2645786"/>
                <a:ext cx="346639" cy="183937"/>
              </a:xfrm>
              <a:prstGeom prst="bentConnector3">
                <a:avLst>
                  <a:gd name="adj1" fmla="val 28018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or: Elbow 113">
                <a:extLst>
                  <a:ext uri="{FF2B5EF4-FFF2-40B4-BE49-F238E27FC236}">
                    <a16:creationId xmlns:a16="http://schemas.microsoft.com/office/drawing/2014/main" id="{25293B36-CC51-4018-BEB0-0CACD8B9432A}"/>
                  </a:ext>
                </a:extLst>
              </p:cNvPr>
              <p:cNvCxnSpPr>
                <a:cxnSpLocks/>
                <a:endCxn id="80" idx="0"/>
              </p:cNvCxnSpPr>
              <p:nvPr/>
            </p:nvCxnSpPr>
            <p:spPr>
              <a:xfrm>
                <a:off x="2042450" y="1315588"/>
                <a:ext cx="6131168" cy="1385471"/>
              </a:xfrm>
              <a:prstGeom prst="bentConnector2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7A4BB26D-AABD-472E-ABC9-90A8D72AF264}"/>
                  </a:ext>
                </a:extLst>
              </p:cNvPr>
              <p:cNvSpPr txBox="1"/>
              <p:nvPr/>
            </p:nvSpPr>
            <p:spPr>
              <a:xfrm>
                <a:off x="7687711" y="3478222"/>
                <a:ext cx="971811" cy="5232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Instream habitat</a:t>
                </a:r>
              </a:p>
            </p:txBody>
          </p:sp>
          <p:cxnSp>
            <p:nvCxnSpPr>
              <p:cNvPr id="120" name="Connector: Elbow 119">
                <a:extLst>
                  <a:ext uri="{FF2B5EF4-FFF2-40B4-BE49-F238E27FC236}">
                    <a16:creationId xmlns:a16="http://schemas.microsoft.com/office/drawing/2014/main" id="{24584B6F-81ED-4E89-A10A-107798F8577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050300" y="3250932"/>
                <a:ext cx="246632" cy="207949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F535CD05-07B8-4C16-98C6-500DB74F1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5299" y="3795248"/>
                <a:ext cx="182411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or: Elbow 127">
                <a:extLst>
                  <a:ext uri="{FF2B5EF4-FFF2-40B4-BE49-F238E27FC236}">
                    <a16:creationId xmlns:a16="http://schemas.microsoft.com/office/drawing/2014/main" id="{B2C6F11C-21D9-4F6D-8377-3217021FA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9138" y="3324581"/>
                <a:ext cx="2706001" cy="2561874"/>
              </a:xfrm>
              <a:prstGeom prst="bentConnector3">
                <a:avLst>
                  <a:gd name="adj1" fmla="val 12689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8A9EDA-FABB-47F5-9694-01AC75B8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139"/>
            <a:ext cx="9144000" cy="8984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How climate change affects stream ecosystems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463DF3-F42D-49F1-98C5-1ED95F403019}"/>
              </a:ext>
            </a:extLst>
          </p:cNvPr>
          <p:cNvSpPr txBox="1"/>
          <p:nvPr/>
        </p:nvSpPr>
        <p:spPr>
          <a:xfrm>
            <a:off x="4756560" y="2461120"/>
            <a:ext cx="25754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AIR TEMPERATURE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90D1A5-9465-42BE-BE97-751EC1302DE3}"/>
              </a:ext>
            </a:extLst>
          </p:cNvPr>
          <p:cNvSpPr txBox="1"/>
          <p:nvPr/>
        </p:nvSpPr>
        <p:spPr>
          <a:xfrm>
            <a:off x="1734834" y="3616149"/>
            <a:ext cx="257542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HYDROLOGY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88D6C-7E3A-4C5C-AE23-01EF50279F97}"/>
              </a:ext>
            </a:extLst>
          </p:cNvPr>
          <p:cNvSpPr txBox="1"/>
          <p:nvPr/>
        </p:nvSpPr>
        <p:spPr>
          <a:xfrm>
            <a:off x="4756560" y="3610582"/>
            <a:ext cx="257542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WATER 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8D57C-7871-4080-A0E9-AA3D209202FF}"/>
              </a:ext>
            </a:extLst>
          </p:cNvPr>
          <p:cNvSpPr txBox="1"/>
          <p:nvPr/>
        </p:nvSpPr>
        <p:spPr>
          <a:xfrm>
            <a:off x="3165446" y="1505326"/>
            <a:ext cx="257542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CLIMATE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2E45B-AFFD-46CA-ACC5-307123A76153}"/>
              </a:ext>
            </a:extLst>
          </p:cNvPr>
          <p:cNvSpPr txBox="1"/>
          <p:nvPr/>
        </p:nvSpPr>
        <p:spPr>
          <a:xfrm>
            <a:off x="1725336" y="2461120"/>
            <a:ext cx="25754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PRECIPITATION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26BBFAB-0DDF-4D1D-8E8F-3FB2D1347CC7}"/>
              </a:ext>
            </a:extLst>
          </p:cNvPr>
          <p:cNvSpPr/>
          <p:nvPr/>
        </p:nvSpPr>
        <p:spPr>
          <a:xfrm rot="2473482">
            <a:off x="3104272" y="2029678"/>
            <a:ext cx="169075" cy="42531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202BD55-AFCC-4802-8434-670DBB52F85A}"/>
              </a:ext>
            </a:extLst>
          </p:cNvPr>
          <p:cNvSpPr/>
          <p:nvPr/>
        </p:nvSpPr>
        <p:spPr>
          <a:xfrm>
            <a:off x="5999530" y="2912202"/>
            <a:ext cx="159390" cy="54086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906637D-0041-4BF9-9E7C-4AB0C1BA5C9E}"/>
              </a:ext>
            </a:extLst>
          </p:cNvPr>
          <p:cNvSpPr/>
          <p:nvPr/>
        </p:nvSpPr>
        <p:spPr>
          <a:xfrm>
            <a:off x="2931585" y="2875622"/>
            <a:ext cx="133192" cy="6525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A711404-5CD0-4F88-A972-2D7B2C5C2712}"/>
              </a:ext>
            </a:extLst>
          </p:cNvPr>
          <p:cNvSpPr/>
          <p:nvPr/>
        </p:nvSpPr>
        <p:spPr>
          <a:xfrm rot="19108788">
            <a:off x="5645240" y="2030076"/>
            <a:ext cx="169075" cy="42531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3F6FCB-4B2E-44F4-AC47-3E3A36AB2ECD}"/>
              </a:ext>
            </a:extLst>
          </p:cNvPr>
          <p:cNvGrpSpPr/>
          <p:nvPr/>
        </p:nvGrpSpPr>
        <p:grpSpPr>
          <a:xfrm>
            <a:off x="3194808" y="4158397"/>
            <a:ext cx="2575420" cy="971206"/>
            <a:chOff x="3194808" y="4158397"/>
            <a:chExt cx="2575420" cy="9712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8D9343-0E29-4DD1-8CF6-A51F2F9F172F}"/>
                </a:ext>
              </a:extLst>
            </p:cNvPr>
            <p:cNvSpPr txBox="1"/>
            <p:nvPr/>
          </p:nvSpPr>
          <p:spPr>
            <a:xfrm>
              <a:off x="3194808" y="4760271"/>
              <a:ext cx="2575420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MACROINVERTEBRATES</a:t>
              </a: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0EB3EF8D-38B1-46C1-B674-D45D425ABB30}"/>
                </a:ext>
              </a:extLst>
            </p:cNvPr>
            <p:cNvSpPr/>
            <p:nvPr/>
          </p:nvSpPr>
          <p:spPr>
            <a:xfrm rot="2003061">
              <a:off x="5445819" y="4158397"/>
              <a:ext cx="159390" cy="540863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BEC1AFBB-A3F6-49DB-8153-1ABB90895BDA}"/>
                </a:ext>
              </a:extLst>
            </p:cNvPr>
            <p:cNvSpPr/>
            <p:nvPr/>
          </p:nvSpPr>
          <p:spPr>
            <a:xfrm rot="19634901">
              <a:off x="3526172" y="4159288"/>
              <a:ext cx="159390" cy="540863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5247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Water temperature – </a:t>
            </a:r>
            <a:r>
              <a:rPr lang="en-US" i="1" dirty="0">
                <a:latin typeface="Aharoni" panose="02010803020104030203" pitchFamily="2" charset="-79"/>
                <a:cs typeface="Aharoni" panose="02010803020104030203" pitchFamily="2" charset="-79"/>
              </a:rPr>
              <a:t>2019</a:t>
            </a:r>
            <a:r>
              <a:rPr lang="en-US" sz="3000" i="1" dirty="0">
                <a:latin typeface="Aharoni" panose="02010803020104030203" pitchFamily="2" charset="-79"/>
                <a:cs typeface="Aharoni" panose="02010803020104030203" pitchFamily="2" charset="-79"/>
              </a:rPr>
              <a:t> Seasonal Study </a:t>
            </a:r>
            <a:endParaRPr lang="en-US" sz="30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BFA97-068B-4FDC-B3CD-EFC8B518F9D0}"/>
              </a:ext>
            </a:extLst>
          </p:cNvPr>
          <p:cNvGrpSpPr>
            <a:grpSpLocks noChangeAspect="1"/>
          </p:cNvGrpSpPr>
          <p:nvPr/>
        </p:nvGrpSpPr>
        <p:grpSpPr>
          <a:xfrm>
            <a:off x="235492" y="3429000"/>
            <a:ext cx="5831840" cy="2681875"/>
            <a:chOff x="934721" y="3418122"/>
            <a:chExt cx="5831840" cy="26818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FFF24A-BEB0-44D0-8E43-62114565FCFB}"/>
                </a:ext>
              </a:extLst>
            </p:cNvPr>
            <p:cNvSpPr/>
            <p:nvPr/>
          </p:nvSpPr>
          <p:spPr>
            <a:xfrm>
              <a:off x="934721" y="3418122"/>
              <a:ext cx="5831840" cy="2681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0CD7D44-6805-48DF-87D7-08B4A623B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6438" y="3499721"/>
              <a:ext cx="2680946" cy="251086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4E77AE-99D3-4498-AE0E-7D81639A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1408" y="3583696"/>
              <a:ext cx="2735853" cy="242689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A60B7CE-026F-40BC-8118-1C24F39E3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073" y="3112520"/>
            <a:ext cx="2095553" cy="15781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ACC885-6365-40D6-8C6C-D6264F3DA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073" y="4951614"/>
            <a:ext cx="2095553" cy="13944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9BE5FE-891E-4A9B-B912-31B25B767ACA}"/>
              </a:ext>
            </a:extLst>
          </p:cNvPr>
          <p:cNvSpPr txBox="1"/>
          <p:nvPr/>
        </p:nvSpPr>
        <p:spPr>
          <a:xfrm>
            <a:off x="235492" y="1314200"/>
            <a:ext cx="45701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How will temperature affect macroinvertebrates?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Local extinction of cold-water taxa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Changes in regional distribution dependent on thermal tolerance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32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Water temperature – </a:t>
            </a:r>
            <a:r>
              <a:rPr lang="en-US" i="1" dirty="0">
                <a:latin typeface="Aharoni" panose="02010803020104030203" pitchFamily="2" charset="-79"/>
                <a:cs typeface="Aharoni" panose="02010803020104030203" pitchFamily="2" charset="-79"/>
              </a:rPr>
              <a:t>2019</a:t>
            </a:r>
            <a:r>
              <a:rPr lang="en-US" sz="3000" i="1" dirty="0">
                <a:latin typeface="Aharoni" panose="02010803020104030203" pitchFamily="2" charset="-79"/>
                <a:cs typeface="Aharoni" panose="02010803020104030203" pitchFamily="2" charset="-79"/>
              </a:rPr>
              <a:t> Seasonal Study </a:t>
            </a:r>
            <a:endParaRPr lang="en-US" sz="30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3BDB6-73E2-4412-A0D0-BDC5D4148D1C}"/>
              </a:ext>
            </a:extLst>
          </p:cNvPr>
          <p:cNvSpPr txBox="1"/>
          <p:nvPr/>
        </p:nvSpPr>
        <p:spPr>
          <a:xfrm>
            <a:off x="345440" y="895635"/>
            <a:ext cx="84531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How will temperature affect macroinvertebrates?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Phenological response; species have life stages triggered by temperature</a:t>
            </a:r>
          </a:p>
          <a:p>
            <a:pPr marL="285750" indent="-285750">
              <a:buFontTx/>
              <a:buChar char="-"/>
            </a:pPr>
            <a:r>
              <a:rPr lang="en-US" dirty="0"/>
              <a:t>Will increasing temperatures cause summer taxa to persist further into index period? </a:t>
            </a:r>
            <a:r>
              <a:rPr lang="en-US" sz="1600" dirty="0"/>
              <a:t>(e.g. </a:t>
            </a:r>
            <a:r>
              <a:rPr lang="en-US" sz="1600" dirty="0" err="1"/>
              <a:t>Glazaczow</a:t>
            </a:r>
            <a:r>
              <a:rPr lang="en-US" sz="1600" dirty="0"/>
              <a:t> et al. 2016)</a:t>
            </a:r>
          </a:p>
          <a:p>
            <a:pPr marL="285750" indent="-285750">
              <a:buFontTx/>
              <a:buChar char="-"/>
            </a:pPr>
            <a:r>
              <a:rPr lang="en-US" dirty="0"/>
              <a:t>Will this affect assessment ratings?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0A7782-C44A-48B3-AF67-62ADE998E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76" y="2438736"/>
            <a:ext cx="6734363" cy="40723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462A5-403C-4221-95B8-C7C697671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257" y="3916324"/>
            <a:ext cx="1079086" cy="25605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7036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722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Water temperature – </a:t>
            </a:r>
            <a:r>
              <a:rPr lang="en-US" i="1" dirty="0">
                <a:latin typeface="Aharoni" panose="02010803020104030203" pitchFamily="2" charset="-79"/>
                <a:cs typeface="Aharoni" panose="02010803020104030203" pitchFamily="2" charset="-79"/>
              </a:rPr>
              <a:t>2019</a:t>
            </a:r>
            <a:r>
              <a:rPr lang="en-US" sz="3000" i="1" dirty="0">
                <a:latin typeface="Aharoni" panose="02010803020104030203" pitchFamily="2" charset="-79"/>
                <a:cs typeface="Aharoni" panose="02010803020104030203" pitchFamily="2" charset="-79"/>
              </a:rPr>
              <a:t> Seasonal Study </a:t>
            </a:r>
            <a:endParaRPr lang="en-US" sz="30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EABC9-0E67-4D73-A65B-9593F49EC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517" y="731520"/>
            <a:ext cx="4892963" cy="29568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47092-9AF1-47EC-853D-07EB99E1A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517" y="3800808"/>
            <a:ext cx="4892963" cy="29568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8458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4"/>
            <a:ext cx="8798560" cy="88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Water temperature – </a:t>
            </a:r>
            <a:r>
              <a:rPr lang="en-US" i="1" dirty="0">
                <a:latin typeface="Aharoni" panose="02010803020104030203" pitchFamily="2" charset="-79"/>
                <a:cs typeface="Aharoni" panose="02010803020104030203" pitchFamily="2" charset="-79"/>
              </a:rPr>
              <a:t>2019</a:t>
            </a:r>
            <a:r>
              <a:rPr lang="en-US" sz="3000" i="1" dirty="0">
                <a:latin typeface="Aharoni" panose="02010803020104030203" pitchFamily="2" charset="-79"/>
                <a:cs typeface="Aharoni" panose="02010803020104030203" pitchFamily="2" charset="-79"/>
              </a:rPr>
              <a:t> Seasonal Study </a:t>
            </a:r>
            <a:endParaRPr lang="en-US" sz="30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9CB10A-D439-4BC8-9D09-195D95731B13}"/>
              </a:ext>
            </a:extLst>
          </p:cNvPr>
          <p:cNvGrpSpPr/>
          <p:nvPr/>
        </p:nvGrpSpPr>
        <p:grpSpPr>
          <a:xfrm>
            <a:off x="4659245" y="891603"/>
            <a:ext cx="4366274" cy="5529971"/>
            <a:chOff x="4659245" y="891603"/>
            <a:chExt cx="4366274" cy="55299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0CA07F-90CF-4E3F-AFD2-F38984E2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9246" y="891603"/>
              <a:ext cx="4361721" cy="2668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0455D2-4695-40F4-B80B-BE733ADB3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9245" y="3753548"/>
              <a:ext cx="4366274" cy="26680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156172-FD4F-49E5-8009-A9CBC744B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81" y="3760878"/>
            <a:ext cx="4361722" cy="26606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83D327-F02F-4E50-9243-D7B924271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33" y="891603"/>
            <a:ext cx="4361721" cy="26680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445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CC83CB-78BF-49D2-850D-CF7FFBF49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129" y="2512294"/>
            <a:ext cx="6689742" cy="40808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Water temperature – </a:t>
            </a:r>
            <a:r>
              <a:rPr lang="en-US" i="1" dirty="0">
                <a:latin typeface="Aharoni" panose="02010803020104030203" pitchFamily="2" charset="-79"/>
                <a:cs typeface="Aharoni" panose="02010803020104030203" pitchFamily="2" charset="-79"/>
              </a:rPr>
              <a:t>2019</a:t>
            </a:r>
            <a:r>
              <a:rPr lang="en-US" sz="3000" i="1" dirty="0">
                <a:latin typeface="Aharoni" panose="02010803020104030203" pitchFamily="2" charset="-79"/>
                <a:cs typeface="Aharoni" panose="02010803020104030203" pitchFamily="2" charset="-79"/>
              </a:rPr>
              <a:t> Seasonal Study </a:t>
            </a:r>
            <a:endParaRPr lang="en-US" sz="30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46B29EA-4D49-4979-A0E9-15FF840655E9}"/>
              </a:ext>
            </a:extLst>
          </p:cNvPr>
          <p:cNvSpPr/>
          <p:nvPr/>
        </p:nvSpPr>
        <p:spPr>
          <a:xfrm>
            <a:off x="3984170" y="4097958"/>
            <a:ext cx="1453243" cy="26721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16F0E-2AB1-4482-88FA-7A1C66698D0A}"/>
              </a:ext>
            </a:extLst>
          </p:cNvPr>
          <p:cNvSpPr txBox="1"/>
          <p:nvPr/>
        </p:nvSpPr>
        <p:spPr>
          <a:xfrm>
            <a:off x="835297" y="1074195"/>
            <a:ext cx="78188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How will temperature affect macroinvertebrates?</a:t>
            </a:r>
          </a:p>
          <a:p>
            <a:pPr marL="285750" indent="-285750">
              <a:buFontTx/>
              <a:buChar char="-"/>
            </a:pPr>
            <a:r>
              <a:rPr lang="en-US" dirty="0"/>
              <a:t>Phenological response; species have life stages triggered by temperature</a:t>
            </a:r>
          </a:p>
          <a:p>
            <a:pPr marL="285750" indent="-285750">
              <a:buFontTx/>
              <a:buChar char="-"/>
            </a:pPr>
            <a:r>
              <a:rPr lang="en-US" dirty="0"/>
              <a:t>Will Summer taxa persist further into index period?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Will this affect assessments?</a:t>
            </a:r>
          </a:p>
        </p:txBody>
      </p:sp>
    </p:spTree>
    <p:extLst>
      <p:ext uri="{BB962C8B-B14F-4D97-AF65-F5344CB8AC3E}">
        <p14:creationId xmlns:p14="http://schemas.microsoft.com/office/powerpoint/2010/main" val="256511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80886" y="22902"/>
            <a:ext cx="4618446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Cotton Brook Landslide</a:t>
            </a:r>
            <a:endParaRPr lang="en-US" sz="28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15ABC0-0BF3-495D-891E-D342912F508F}"/>
              </a:ext>
            </a:extLst>
          </p:cNvPr>
          <p:cNvSpPr txBox="1"/>
          <p:nvPr/>
        </p:nvSpPr>
        <p:spPr>
          <a:xfrm>
            <a:off x="3882654" y="935622"/>
            <a:ext cx="971811" cy="95410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Water Chemistry/Instream Habitat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452B7D0-9B6A-4BFA-8AF3-1A302413A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420" y="109347"/>
            <a:ext cx="4068694" cy="2453572"/>
          </a:xfrm>
          <a:prstGeom prst="rect">
            <a:avLst/>
          </a:prstGeom>
        </p:spPr>
      </p:pic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CCA62665-0F03-4043-825E-A7873289F6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69709" y="723726"/>
            <a:ext cx="645554" cy="289170"/>
          </a:xfrm>
          <a:prstGeom prst="curvedConnector3">
            <a:avLst>
              <a:gd name="adj1" fmla="val 50000"/>
            </a:avLst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955DC169-F9E1-467E-93AE-947E106AA5D8}"/>
              </a:ext>
            </a:extLst>
          </p:cNvPr>
          <p:cNvCxnSpPr>
            <a:cxnSpLocks/>
          </p:cNvCxnSpPr>
          <p:nvPr/>
        </p:nvCxnSpPr>
        <p:spPr>
          <a:xfrm>
            <a:off x="4699332" y="1925617"/>
            <a:ext cx="1322140" cy="436032"/>
          </a:xfrm>
          <a:prstGeom prst="curvedConnector3">
            <a:avLst>
              <a:gd name="adj1" fmla="val -224"/>
            </a:avLst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E3EEE4C8-FE52-4E94-825D-A10748F21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431" y="2800259"/>
            <a:ext cx="3151284" cy="390534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AB40C2C-82B9-4B12-871A-1DA7D9FA4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85" y="2050515"/>
            <a:ext cx="3890342" cy="29177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A6FAF40-6E80-424F-9D06-9F5A1A034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85" y="5127171"/>
            <a:ext cx="5447996" cy="15784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3900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Cotton Brook Landslide</a:t>
            </a:r>
            <a:endParaRPr lang="en-US" sz="30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3E8BC-04B9-459C-B8AA-9AE2DD11D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" y="867250"/>
            <a:ext cx="3987074" cy="264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6EC57-1045-4B55-B6EE-D17881D97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087" y="854829"/>
            <a:ext cx="3987074" cy="2658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9B4CAB-9704-44FA-99BB-DE9BE82757E3}"/>
              </a:ext>
            </a:extLst>
          </p:cNvPr>
          <p:cNvSpPr txBox="1"/>
          <p:nvPr/>
        </p:nvSpPr>
        <p:spPr>
          <a:xfrm>
            <a:off x="1554480" y="3172137"/>
            <a:ext cx="187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RANCH BROOK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5A2B9-C2DF-4B1A-ACFF-A7C550624F74}"/>
              </a:ext>
            </a:extLst>
          </p:cNvPr>
          <p:cNvSpPr txBox="1"/>
          <p:nvPr/>
        </p:nvSpPr>
        <p:spPr>
          <a:xfrm>
            <a:off x="5715727" y="3164497"/>
            <a:ext cx="187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UPPER COTTON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DF31E-ED96-437B-AC43-A7BF2AED2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785" y="3762309"/>
            <a:ext cx="2570429" cy="2970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FE149-3393-49E1-B7B4-3E1A059C6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3322" y="4746171"/>
            <a:ext cx="2973849" cy="19862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C5C7E-A143-4461-A895-F17A72911C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543" y="4679898"/>
            <a:ext cx="3064134" cy="2052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E2EFFA-39FF-41B9-ADBB-68589DD83DEE}"/>
              </a:ext>
            </a:extLst>
          </p:cNvPr>
          <p:cNvSpPr txBox="1"/>
          <p:nvPr/>
        </p:nvSpPr>
        <p:spPr>
          <a:xfrm>
            <a:off x="1197429" y="4186810"/>
            <a:ext cx="198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LOWER COTTON</a:t>
            </a:r>
          </a:p>
        </p:txBody>
      </p:sp>
    </p:spTree>
    <p:extLst>
      <p:ext uri="{BB962C8B-B14F-4D97-AF65-F5344CB8AC3E}">
        <p14:creationId xmlns:p14="http://schemas.microsoft.com/office/powerpoint/2010/main" val="4743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4"/>
            <a:ext cx="8798560" cy="85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Cotton Brook Landslide</a:t>
            </a:r>
            <a:endParaRPr lang="en-US" sz="30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Cotton_Brook_0.1_2019-07-17 (1)">
            <a:hlinkClick r:id="" action="ppaction://media"/>
            <a:extLst>
              <a:ext uri="{FF2B5EF4-FFF2-40B4-BE49-F238E27FC236}">
                <a16:creationId xmlns:a16="http://schemas.microsoft.com/office/drawing/2014/main" id="{4012B3FF-BA93-47F5-A3CB-F008E2BFC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361" y="746840"/>
            <a:ext cx="7129278" cy="40102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13C18E-0FB2-4CC0-9AF3-1BACCA672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144" y="4852273"/>
            <a:ext cx="1398938" cy="1858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619D-C3E3-4ED2-8948-59D734034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90" y="4852274"/>
            <a:ext cx="2784416" cy="18589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ED74CD-EE30-4503-9F10-8126E1BE1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9220" y="4853707"/>
            <a:ext cx="3338521" cy="18589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097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8DFF2-277E-40F9-B6EA-C63962987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96" y="941792"/>
            <a:ext cx="6033589" cy="33508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41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Cotton Brook Landslide</a:t>
            </a:r>
            <a:endParaRPr lang="en-US" sz="30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0AA4E-A52B-4F49-B73E-3171A49F60FD}"/>
              </a:ext>
            </a:extLst>
          </p:cNvPr>
          <p:cNvSpPr txBox="1"/>
          <p:nvPr/>
        </p:nvSpPr>
        <p:spPr>
          <a:xfrm>
            <a:off x="6361573" y="1413976"/>
            <a:ext cx="282712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Impacts of </a:t>
            </a:r>
            <a:r>
              <a:rPr lang="en-US" sz="1600" b="1" i="1" dirty="0"/>
              <a:t>total suspended solids</a:t>
            </a:r>
            <a:r>
              <a:rPr lang="en-US" sz="1600" b="1" dirty="0"/>
              <a:t> on Invertebrates: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Scour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Burial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Abrasion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Respiration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Feeding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Habitat degradation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094BB0-1598-486A-BDE1-57AF81B87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38" y="4656014"/>
            <a:ext cx="7510923" cy="1981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1A8C998E-7B94-430F-ABC2-8D7F9155EF8F}"/>
              </a:ext>
            </a:extLst>
          </p:cNvPr>
          <p:cNvSpPr/>
          <p:nvPr/>
        </p:nvSpPr>
        <p:spPr>
          <a:xfrm>
            <a:off x="2513762" y="5439505"/>
            <a:ext cx="110532" cy="68090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E50FB6-4C7B-40F4-AFE7-74A6ECC89307}"/>
              </a:ext>
            </a:extLst>
          </p:cNvPr>
          <p:cNvSpPr txBox="1"/>
          <p:nvPr/>
        </p:nvSpPr>
        <p:spPr>
          <a:xfrm>
            <a:off x="2240520" y="5225825"/>
            <a:ext cx="1288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Landslide Date</a:t>
            </a:r>
          </a:p>
        </p:txBody>
      </p:sp>
    </p:spTree>
    <p:extLst>
      <p:ext uri="{BB962C8B-B14F-4D97-AF65-F5344CB8AC3E}">
        <p14:creationId xmlns:p14="http://schemas.microsoft.com/office/powerpoint/2010/main" val="1077181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4"/>
            <a:ext cx="8798560" cy="812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Cotton Brook Landslide</a:t>
            </a:r>
            <a:endParaRPr lang="en-US" sz="30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664582-CC75-4C6A-88E5-2E40A59DB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51" y="995211"/>
            <a:ext cx="8519497" cy="29427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B3B5C-FCCF-4592-A4B8-2AF0409EE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38" y="4656014"/>
            <a:ext cx="7510923" cy="19813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15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9EDA-FABB-47F5-9694-01AC75B8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4787"/>
            <a:ext cx="9144000" cy="8270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How climate change affects stream ecosystems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53CF4F-A467-4B6B-B10C-70BF601929FE}"/>
              </a:ext>
            </a:extLst>
          </p:cNvPr>
          <p:cNvGrpSpPr/>
          <p:nvPr/>
        </p:nvGrpSpPr>
        <p:grpSpPr>
          <a:xfrm>
            <a:off x="1152175" y="1216214"/>
            <a:ext cx="6596184" cy="3483112"/>
            <a:chOff x="1345215" y="2029014"/>
            <a:chExt cx="6596184" cy="34831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463DF3-F42D-49F1-98C5-1ED95F403019}"/>
                </a:ext>
              </a:extLst>
            </p:cNvPr>
            <p:cNvSpPr txBox="1"/>
            <p:nvPr/>
          </p:nvSpPr>
          <p:spPr>
            <a:xfrm>
              <a:off x="4906509" y="2651306"/>
              <a:ext cx="1839731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AIR TEMPERATURE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90D1A5-9465-42BE-BE97-751EC1302DE3}"/>
                </a:ext>
              </a:extLst>
            </p:cNvPr>
            <p:cNvSpPr txBox="1"/>
            <p:nvPr/>
          </p:nvSpPr>
          <p:spPr>
            <a:xfrm>
              <a:off x="1876224" y="3793462"/>
              <a:ext cx="2575420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HYDROLOGY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488D6C-7E3A-4C5C-AE23-01EF50279F97}"/>
                </a:ext>
              </a:extLst>
            </p:cNvPr>
            <p:cNvSpPr txBox="1"/>
            <p:nvPr/>
          </p:nvSpPr>
          <p:spPr>
            <a:xfrm>
              <a:off x="4906509" y="3793462"/>
              <a:ext cx="2575420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WATER TEMPERATURE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78D57C-7871-4080-A0E9-AA3D209202FF}"/>
                </a:ext>
              </a:extLst>
            </p:cNvPr>
            <p:cNvSpPr txBox="1"/>
            <p:nvPr/>
          </p:nvSpPr>
          <p:spPr>
            <a:xfrm>
              <a:off x="3712601" y="2029014"/>
              <a:ext cx="1839731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CLIMATE CHANGE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32E45B-AFFD-46CA-ACC5-307123A76153}"/>
                </a:ext>
              </a:extLst>
            </p:cNvPr>
            <p:cNvSpPr txBox="1"/>
            <p:nvPr/>
          </p:nvSpPr>
          <p:spPr>
            <a:xfrm>
              <a:off x="2609918" y="2655676"/>
              <a:ext cx="1839731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PRECIPITATION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426BBFAB-0DDF-4D1D-8E8F-3FB2D1347CC7}"/>
                </a:ext>
              </a:extLst>
            </p:cNvPr>
            <p:cNvSpPr/>
            <p:nvPr/>
          </p:nvSpPr>
          <p:spPr>
            <a:xfrm rot="2473482">
              <a:off x="3481144" y="2313011"/>
              <a:ext cx="87280" cy="350453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F202BD55-AFCC-4802-8434-670DBB52F85A}"/>
                </a:ext>
              </a:extLst>
            </p:cNvPr>
            <p:cNvSpPr/>
            <p:nvPr/>
          </p:nvSpPr>
          <p:spPr>
            <a:xfrm>
              <a:off x="5695156" y="2984447"/>
              <a:ext cx="79694" cy="369332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D906637D-0041-4BF9-9E7C-4AB0C1BA5C9E}"/>
                </a:ext>
              </a:extLst>
            </p:cNvPr>
            <p:cNvSpPr/>
            <p:nvPr/>
          </p:nvSpPr>
          <p:spPr>
            <a:xfrm>
              <a:off x="3448845" y="3010538"/>
              <a:ext cx="79694" cy="332752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3A711404-5CD0-4F88-A972-2D7B2C5C2712}"/>
                </a:ext>
              </a:extLst>
            </p:cNvPr>
            <p:cNvSpPr/>
            <p:nvPr/>
          </p:nvSpPr>
          <p:spPr>
            <a:xfrm rot="19108788">
              <a:off x="5692324" y="2320488"/>
              <a:ext cx="85356" cy="335500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3F6FCB-4B2E-44F4-AC47-3E3A36AB2ECD}"/>
                </a:ext>
              </a:extLst>
            </p:cNvPr>
            <p:cNvGrpSpPr/>
            <p:nvPr/>
          </p:nvGrpSpPr>
          <p:grpSpPr>
            <a:xfrm>
              <a:off x="3344757" y="4341277"/>
              <a:ext cx="2575420" cy="971206"/>
              <a:chOff x="3194808" y="4158397"/>
              <a:chExt cx="2575420" cy="971206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8D9343-0E29-4DD1-8CF6-A51F2F9F172F}"/>
                  </a:ext>
                </a:extLst>
              </p:cNvPr>
              <p:cNvSpPr txBox="1"/>
              <p:nvPr/>
            </p:nvSpPr>
            <p:spPr>
              <a:xfrm>
                <a:off x="3194808" y="4760271"/>
                <a:ext cx="2575420" cy="3693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MACROINVERTEBRATES</a:t>
                </a:r>
              </a:p>
            </p:txBody>
          </p:sp>
          <p:sp>
            <p:nvSpPr>
              <p:cNvPr id="12" name="Arrow: Down 11">
                <a:extLst>
                  <a:ext uri="{FF2B5EF4-FFF2-40B4-BE49-F238E27FC236}">
                    <a16:creationId xmlns:a16="http://schemas.microsoft.com/office/drawing/2014/main" id="{0EB3EF8D-38B1-46C1-B674-D45D425ABB30}"/>
                  </a:ext>
                </a:extLst>
              </p:cNvPr>
              <p:cNvSpPr/>
              <p:nvPr/>
            </p:nvSpPr>
            <p:spPr>
              <a:xfrm rot="2003061">
                <a:off x="5445819" y="4158397"/>
                <a:ext cx="159390" cy="540863"/>
              </a:xfrm>
              <a:prstGeom prst="down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BEC1AFBB-A3F6-49DB-8153-1ABB90895BDA}"/>
                  </a:ext>
                </a:extLst>
              </p:cNvPr>
              <p:cNvSpPr/>
              <p:nvPr/>
            </p:nvSpPr>
            <p:spPr>
              <a:xfrm rot="19634901">
                <a:off x="3526172" y="4159288"/>
                <a:ext cx="159390" cy="540863"/>
              </a:xfrm>
              <a:prstGeom prst="down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0" name="Flowchart: Terminator 169">
              <a:extLst>
                <a:ext uri="{FF2B5EF4-FFF2-40B4-BE49-F238E27FC236}">
                  <a16:creationId xmlns:a16="http://schemas.microsoft.com/office/drawing/2014/main" id="{018D8F44-7A4D-41AF-9001-EB22D61B9D49}"/>
                </a:ext>
              </a:extLst>
            </p:cNvPr>
            <p:cNvSpPr/>
            <p:nvPr/>
          </p:nvSpPr>
          <p:spPr>
            <a:xfrm>
              <a:off x="1345215" y="3422484"/>
              <a:ext cx="6596184" cy="2089642"/>
            </a:xfrm>
            <a:prstGeom prst="flowChartTerminator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7515538-99A2-4CEA-A348-31B1103A98CC}"/>
              </a:ext>
            </a:extLst>
          </p:cNvPr>
          <p:cNvSpPr txBox="1"/>
          <p:nvPr/>
        </p:nvSpPr>
        <p:spPr>
          <a:xfrm>
            <a:off x="430814" y="5158357"/>
            <a:ext cx="8282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How do changes in </a:t>
            </a:r>
            <a:r>
              <a:rPr lang="en-US" sz="2000" b="1" dirty="0"/>
              <a:t>hydrology</a:t>
            </a:r>
            <a:r>
              <a:rPr lang="en-US" sz="2000" dirty="0"/>
              <a:t> and </a:t>
            </a:r>
            <a:r>
              <a:rPr lang="en-US" sz="2000" b="1" dirty="0"/>
              <a:t>temperature</a:t>
            </a:r>
            <a:r>
              <a:rPr lang="en-US" sz="2000" dirty="0"/>
              <a:t> impact </a:t>
            </a:r>
            <a:r>
              <a:rPr lang="en-US" sz="2000" b="1" dirty="0"/>
              <a:t>macroinvertebrate</a:t>
            </a:r>
            <a:r>
              <a:rPr lang="en-US" sz="2000" dirty="0"/>
              <a:t> communities?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How can Vermont separate </a:t>
            </a:r>
            <a:r>
              <a:rPr lang="en-US" sz="2000" b="1" dirty="0"/>
              <a:t>climate change </a:t>
            </a:r>
            <a:r>
              <a:rPr lang="en-US" sz="2000" dirty="0"/>
              <a:t>and </a:t>
            </a:r>
            <a:r>
              <a:rPr lang="en-US" sz="2000" b="1" dirty="0"/>
              <a:t>local/watershed stressors </a:t>
            </a:r>
            <a:r>
              <a:rPr lang="en-US" sz="2000" dirty="0"/>
              <a:t>when assessing stream health?</a:t>
            </a:r>
          </a:p>
        </p:txBody>
      </p:sp>
    </p:spTree>
    <p:extLst>
      <p:ext uri="{BB962C8B-B14F-4D97-AF65-F5344CB8AC3E}">
        <p14:creationId xmlns:p14="http://schemas.microsoft.com/office/powerpoint/2010/main" val="2301448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Cotton Brook Landslide</a:t>
            </a:r>
            <a:endParaRPr lang="en-US" sz="3000" b="1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7066E1-9B0B-4B35-86EC-D79F6BA7C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05" y="874175"/>
            <a:ext cx="4232628" cy="23588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37A304-C1CC-433F-A3A9-5C82DB839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849" y="874175"/>
            <a:ext cx="4238946" cy="23588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A9790D-F5D2-4BDA-8BD5-A34BE691D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05" y="3429000"/>
            <a:ext cx="4232629" cy="23573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7" name="Table 14">
            <a:extLst>
              <a:ext uri="{FF2B5EF4-FFF2-40B4-BE49-F238E27FC236}">
                <a16:creationId xmlns:a16="http://schemas.microsoft.com/office/drawing/2014/main" id="{96A2E507-2E2B-4ADE-A262-7BD9DE3D4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635844"/>
              </p:ext>
            </p:extLst>
          </p:nvPr>
        </p:nvGraphicFramePr>
        <p:xfrm>
          <a:off x="5000924" y="3733801"/>
          <a:ext cx="3579983" cy="274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226">
                  <a:extLst>
                    <a:ext uri="{9D8B030D-6E8A-4147-A177-3AD203B41FA5}">
                      <a16:colId xmlns:a16="http://schemas.microsoft.com/office/drawing/2014/main" val="2344693175"/>
                    </a:ext>
                  </a:extLst>
                </a:gridCol>
                <a:gridCol w="1076951">
                  <a:extLst>
                    <a:ext uri="{9D8B030D-6E8A-4147-A177-3AD203B41FA5}">
                      <a16:colId xmlns:a16="http://schemas.microsoft.com/office/drawing/2014/main" val="3092670848"/>
                    </a:ext>
                  </a:extLst>
                </a:gridCol>
                <a:gridCol w="1254806">
                  <a:extLst>
                    <a:ext uri="{9D8B030D-6E8A-4147-A177-3AD203B41FA5}">
                      <a16:colId xmlns:a16="http://schemas.microsoft.com/office/drawing/2014/main" val="4204118507"/>
                    </a:ext>
                  </a:extLst>
                </a:gridCol>
              </a:tblGrid>
              <a:tr h="36641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Assessment Ratings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741005"/>
                  </a:ext>
                </a:extLst>
              </a:tr>
              <a:tr h="366414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Sept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164805"/>
                  </a:ext>
                </a:extLst>
              </a:tr>
              <a:tr h="6229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Ranch Brook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Excellent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Very Good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07515"/>
                  </a:ext>
                </a:extLst>
              </a:tr>
              <a:tr h="6229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Upper Cotton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Good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783177"/>
                  </a:ext>
                </a:extLst>
              </a:tr>
              <a:tr h="6229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Lower Cotton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Poor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Poor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081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7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46DCD1-BA89-408E-8A5C-C68F8A589FE2}"/>
              </a:ext>
            </a:extLst>
          </p:cNvPr>
          <p:cNvSpPr txBox="1">
            <a:spLocks/>
          </p:cNvSpPr>
          <p:nvPr/>
        </p:nvSpPr>
        <p:spPr>
          <a:xfrm>
            <a:off x="345440" y="8653"/>
            <a:ext cx="8798560" cy="1017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Putting it all together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05323-2275-4D7E-BEAD-A0043AA9F1E3}"/>
              </a:ext>
            </a:extLst>
          </p:cNvPr>
          <p:cNvSpPr txBox="1"/>
          <p:nvPr/>
        </p:nvSpPr>
        <p:spPr>
          <a:xfrm>
            <a:off x="172720" y="796806"/>
            <a:ext cx="87985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Vermont’s sentinel stream monitoring measures </a:t>
            </a:r>
            <a:r>
              <a:rPr lang="en-US" b="1" dirty="0"/>
              <a:t>FLOW, TEMPERATURE</a:t>
            </a:r>
            <a:r>
              <a:rPr lang="en-US" dirty="0"/>
              <a:t> and </a:t>
            </a:r>
            <a:r>
              <a:rPr lang="en-US" b="1" dirty="0"/>
              <a:t>MACROINVERTEBRATE</a:t>
            </a:r>
            <a:r>
              <a:rPr lang="en-US" dirty="0"/>
              <a:t> communities, as well as other parameters, to understand the impacts of climate change</a:t>
            </a:r>
          </a:p>
          <a:p>
            <a:pPr marL="285750" indent="-285750">
              <a:buFontTx/>
              <a:buChar char="-"/>
            </a:pPr>
            <a:r>
              <a:rPr lang="en-US" dirty="0"/>
              <a:t>Full understanding of interactions may require decades of data, but early analyses are informative: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Catastrophic events like </a:t>
            </a:r>
            <a:r>
              <a:rPr lang="en-US" b="1" dirty="0"/>
              <a:t>Tropical Storm Irene </a:t>
            </a:r>
            <a:r>
              <a:rPr lang="en-US" dirty="0"/>
              <a:t>and the </a:t>
            </a:r>
            <a:r>
              <a:rPr lang="en-US" b="1" dirty="0"/>
              <a:t>Cotton Brook landslide</a:t>
            </a:r>
            <a:r>
              <a:rPr lang="en-US" dirty="0"/>
              <a:t> show that communities can be rapidly decimated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Reference sites may be resilient to single extreme flow events, but more frequent events may destabilize communities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Summer temperatures favor the increased production of tolerant species; future temp increases could allow these taxa to proliferate into the fall index period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These impacts may affect the State’s ability to assess stream health using current thresholds, and may require an eventual recalibration of current procedures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593179-027B-4C55-97C2-E2C769483D6C}"/>
              </a:ext>
            </a:extLst>
          </p:cNvPr>
          <p:cNvSpPr txBox="1">
            <a:spLocks/>
          </p:cNvSpPr>
          <p:nvPr/>
        </p:nvSpPr>
        <p:spPr>
          <a:xfrm>
            <a:off x="345440" y="4784611"/>
            <a:ext cx="3586480" cy="628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F78849-0518-462B-9612-D2C2CE427723}"/>
              </a:ext>
            </a:extLst>
          </p:cNvPr>
          <p:cNvSpPr txBox="1"/>
          <p:nvPr/>
        </p:nvSpPr>
        <p:spPr>
          <a:xfrm>
            <a:off x="345440" y="5308451"/>
            <a:ext cx="51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Vermont DEC staff (Jim Deshler, Michelle Graziosi, Heather Pembrook, Steve Fiske, Jim Kellogg, Blaine Hastings, Phillip Jones, Marjorie Gale), Jen Stamp (Tetra Tech Inc), US EPA Region 1 staff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21906-0022-4BD3-A559-74334904C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760" y="4544383"/>
            <a:ext cx="3098800" cy="20667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387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9EDA-FABB-47F5-9694-01AC75B8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14" y="8653"/>
            <a:ext cx="900138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How Vermont uses macroinvertebrates to assess stream health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CCAA6AF-0A3B-43E5-845A-4C1D886D9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912" y="5855067"/>
            <a:ext cx="2326639" cy="860705"/>
          </a:xfrm>
          <a:prstGeom prst="rect">
            <a:avLst/>
          </a:prstGeom>
        </p:spPr>
      </p:pic>
      <p:pic>
        <p:nvPicPr>
          <p:cNvPr id="49" name="Picture 48" descr="A picture containing animal&#10;&#10;Description automatically generated">
            <a:extLst>
              <a:ext uri="{FF2B5EF4-FFF2-40B4-BE49-F238E27FC236}">
                <a16:creationId xmlns:a16="http://schemas.microsoft.com/office/drawing/2014/main" id="{48429747-A46F-4A64-B336-E6BBA3B9D7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42" y="5232399"/>
            <a:ext cx="1977834" cy="14833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A9B1F6D-94E7-408A-871E-E7D0EE11F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24" y="5236454"/>
            <a:ext cx="1922457" cy="14793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008ABF3-63A6-4008-9066-81C61B0AA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6158" y="5855067"/>
            <a:ext cx="2217264" cy="860705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4DED54B-0BEB-45DA-A7E3-4C09B11BF78D}"/>
              </a:ext>
            </a:extLst>
          </p:cNvPr>
          <p:cNvGrpSpPr/>
          <p:nvPr/>
        </p:nvGrpSpPr>
        <p:grpSpPr>
          <a:xfrm>
            <a:off x="142614" y="1588826"/>
            <a:ext cx="5927518" cy="3028532"/>
            <a:chOff x="85804" y="1534402"/>
            <a:chExt cx="5927518" cy="302853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62EFAA-AC1D-4374-A40D-2A46F4BEB560}"/>
                </a:ext>
              </a:extLst>
            </p:cNvPr>
            <p:cNvSpPr/>
            <p:nvPr/>
          </p:nvSpPr>
          <p:spPr>
            <a:xfrm>
              <a:off x="85804" y="1534402"/>
              <a:ext cx="5927518" cy="30285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2FB8B9C-42CD-424B-9E40-69180010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785" y="1680566"/>
              <a:ext cx="5723940" cy="2769503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6CB3A4B-0DFE-42C5-8CA4-0431DECE2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0920" y="1680566"/>
            <a:ext cx="3068021" cy="2845053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A3DE498-5757-4B5A-8575-625FF4C18DD6}"/>
              </a:ext>
            </a:extLst>
          </p:cNvPr>
          <p:cNvCxnSpPr>
            <a:cxnSpLocks/>
          </p:cNvCxnSpPr>
          <p:nvPr/>
        </p:nvCxnSpPr>
        <p:spPr>
          <a:xfrm flipV="1">
            <a:off x="5859056" y="2499914"/>
            <a:ext cx="521424" cy="807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FCDDC91-A362-4F9B-A3EB-40F755272718}"/>
              </a:ext>
            </a:extLst>
          </p:cNvPr>
          <p:cNvCxnSpPr>
            <a:cxnSpLocks/>
          </p:cNvCxnSpPr>
          <p:nvPr/>
        </p:nvCxnSpPr>
        <p:spPr>
          <a:xfrm flipV="1">
            <a:off x="5859056" y="1920240"/>
            <a:ext cx="521424" cy="8489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5117319-200E-4A07-9FF8-3FF801FBB121}"/>
              </a:ext>
            </a:extLst>
          </p:cNvPr>
          <p:cNvCxnSpPr>
            <a:cxnSpLocks/>
          </p:cNvCxnSpPr>
          <p:nvPr/>
        </p:nvCxnSpPr>
        <p:spPr>
          <a:xfrm flipV="1">
            <a:off x="5886553" y="2235200"/>
            <a:ext cx="514715" cy="680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1200773-E2DC-4DFD-830F-619622CEAA10}"/>
              </a:ext>
            </a:extLst>
          </p:cNvPr>
          <p:cNvCxnSpPr>
            <a:cxnSpLocks/>
          </p:cNvCxnSpPr>
          <p:nvPr/>
        </p:nvCxnSpPr>
        <p:spPr>
          <a:xfrm flipV="1">
            <a:off x="5886553" y="2499914"/>
            <a:ext cx="514715" cy="5074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499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9EDA-FABB-47F5-9694-01AC75B8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14" y="8653"/>
            <a:ext cx="900138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How Vermont uses macroinvertebrates to assess stream health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CCAA6AF-0A3B-43E5-845A-4C1D886D9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912" y="5855067"/>
            <a:ext cx="2326639" cy="860705"/>
          </a:xfrm>
          <a:prstGeom prst="rect">
            <a:avLst/>
          </a:prstGeom>
        </p:spPr>
      </p:pic>
      <p:pic>
        <p:nvPicPr>
          <p:cNvPr id="49" name="Picture 48" descr="A picture containing animal&#10;&#10;Description automatically generated">
            <a:extLst>
              <a:ext uri="{FF2B5EF4-FFF2-40B4-BE49-F238E27FC236}">
                <a16:creationId xmlns:a16="http://schemas.microsoft.com/office/drawing/2014/main" id="{48429747-A46F-4A64-B336-E6BBA3B9D7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42" y="5232399"/>
            <a:ext cx="1977834" cy="14833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A9B1F6D-94E7-408A-871E-E7D0EE11F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24" y="5236454"/>
            <a:ext cx="1922457" cy="14793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008ABF3-63A6-4008-9066-81C61B0AA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6158" y="5855067"/>
            <a:ext cx="2217264" cy="8607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C62EFAA-AC1D-4374-A40D-2A46F4BEB560}"/>
              </a:ext>
            </a:extLst>
          </p:cNvPr>
          <p:cNvSpPr/>
          <p:nvPr/>
        </p:nvSpPr>
        <p:spPr>
          <a:xfrm>
            <a:off x="142614" y="1588826"/>
            <a:ext cx="5927518" cy="30285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CB3A4B-0DFE-42C5-8CA4-0431DECE21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920" y="1680566"/>
            <a:ext cx="3068021" cy="2845053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A3DE498-5757-4B5A-8575-625FF4C18DD6}"/>
              </a:ext>
            </a:extLst>
          </p:cNvPr>
          <p:cNvCxnSpPr>
            <a:cxnSpLocks/>
          </p:cNvCxnSpPr>
          <p:nvPr/>
        </p:nvCxnSpPr>
        <p:spPr>
          <a:xfrm>
            <a:off x="5864502" y="2612288"/>
            <a:ext cx="536766" cy="11138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FCDDC91-A362-4F9B-A3EB-40F755272718}"/>
              </a:ext>
            </a:extLst>
          </p:cNvPr>
          <p:cNvCxnSpPr>
            <a:cxnSpLocks/>
          </p:cNvCxnSpPr>
          <p:nvPr/>
        </p:nvCxnSpPr>
        <p:spPr>
          <a:xfrm>
            <a:off x="5864502" y="3046657"/>
            <a:ext cx="536766" cy="12030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5117319-200E-4A07-9FF8-3FF801FBB121}"/>
              </a:ext>
            </a:extLst>
          </p:cNvPr>
          <p:cNvCxnSpPr>
            <a:cxnSpLocks/>
          </p:cNvCxnSpPr>
          <p:nvPr/>
        </p:nvCxnSpPr>
        <p:spPr>
          <a:xfrm>
            <a:off x="5864502" y="2919325"/>
            <a:ext cx="536766" cy="5096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1200773-E2DC-4DFD-830F-619622CEAA10}"/>
              </a:ext>
            </a:extLst>
          </p:cNvPr>
          <p:cNvCxnSpPr>
            <a:cxnSpLocks/>
          </p:cNvCxnSpPr>
          <p:nvPr/>
        </p:nvCxnSpPr>
        <p:spPr>
          <a:xfrm>
            <a:off x="5864502" y="2773661"/>
            <a:ext cx="536766" cy="9524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A85B04C-64E2-4A8F-B89C-49D741E20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159" y="1739990"/>
            <a:ext cx="5704810" cy="27856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E39BD13-EEDA-43FF-8CC7-86F9BFD22AFD}"/>
              </a:ext>
            </a:extLst>
          </p:cNvPr>
          <p:cNvSpPr/>
          <p:nvPr/>
        </p:nvSpPr>
        <p:spPr>
          <a:xfrm>
            <a:off x="858666" y="2114156"/>
            <a:ext cx="631371" cy="54400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0AE6F4-91EC-4915-A4BD-F9A262C47F64}"/>
              </a:ext>
            </a:extLst>
          </p:cNvPr>
          <p:cNvSpPr/>
          <p:nvPr/>
        </p:nvSpPr>
        <p:spPr>
          <a:xfrm>
            <a:off x="1398357" y="2114156"/>
            <a:ext cx="631371" cy="54400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D9B9C1-A2D1-40EB-825E-705FCE47EE0F}"/>
              </a:ext>
            </a:extLst>
          </p:cNvPr>
          <p:cNvSpPr/>
          <p:nvPr/>
        </p:nvSpPr>
        <p:spPr>
          <a:xfrm>
            <a:off x="1966515" y="2114156"/>
            <a:ext cx="631371" cy="54400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AC8E17-9E45-4831-AD35-9D11BF0379B7}"/>
              </a:ext>
            </a:extLst>
          </p:cNvPr>
          <p:cNvSpPr/>
          <p:nvPr/>
        </p:nvSpPr>
        <p:spPr>
          <a:xfrm>
            <a:off x="3019104" y="2114156"/>
            <a:ext cx="631371" cy="54400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0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9EDA-FABB-47F5-9694-01AC75B8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14" y="8653"/>
            <a:ext cx="9001386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How Vermont uses macroinvertebrates to assess stream health</a:t>
            </a:r>
            <a:endParaRPr lang="en-US" sz="3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839B658-C62B-4235-82F0-39079E29A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942" y="1683646"/>
            <a:ext cx="2425700" cy="64611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Small High Gradient </a:t>
            </a:r>
          </a:p>
          <a:p>
            <a:pPr algn="ctr"/>
            <a:r>
              <a:rPr lang="en-US" b="1" dirty="0"/>
              <a:t>(SHG)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7D4763B-46B4-46DD-833E-EBE624EA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494" y="2621041"/>
            <a:ext cx="2425700" cy="6461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Medium High Gradient </a:t>
            </a:r>
          </a:p>
          <a:p>
            <a:pPr algn="ctr"/>
            <a:r>
              <a:rPr lang="en-US" b="1" dirty="0"/>
              <a:t>(MHG)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CB99D6CA-EA36-4839-A8D7-1156B7C0A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494" y="3558436"/>
            <a:ext cx="24257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Warm Water Moderate Gradient (WWMG)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E8DD8E-1A46-4179-B7DB-F542DF8B5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494" y="5439822"/>
            <a:ext cx="24257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Slow Low Gradient (SLG)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77D7869-94EF-4C01-9E0F-736BB1CAED54}"/>
              </a:ext>
            </a:extLst>
          </p:cNvPr>
          <p:cNvSpPr/>
          <p:nvPr/>
        </p:nvSpPr>
        <p:spPr>
          <a:xfrm rot="5400000">
            <a:off x="2262336" y="3742754"/>
            <a:ext cx="4402508" cy="284293"/>
          </a:xfrm>
          <a:prstGeom prst="rightArrow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06EA4-7028-4C5C-A88D-D719AC3B3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494" y="4499129"/>
            <a:ext cx="242570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Hybrid Low Gradient (HLG)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422CC-1A25-46EB-9C24-3F41E30D3F82}"/>
              </a:ext>
            </a:extLst>
          </p:cNvPr>
          <p:cNvSpPr txBox="1"/>
          <p:nvPr/>
        </p:nvSpPr>
        <p:spPr>
          <a:xfrm rot="16200000">
            <a:off x="3744168" y="3639845"/>
            <a:ext cx="2611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DECREASED GRADIENT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AFA64A6-346F-4CB9-848B-3AA08C4E27FB}"/>
              </a:ext>
            </a:extLst>
          </p:cNvPr>
          <p:cNvSpPr/>
          <p:nvPr/>
        </p:nvSpPr>
        <p:spPr>
          <a:xfrm rot="5400000">
            <a:off x="186848" y="2802061"/>
            <a:ext cx="2521120" cy="284293"/>
          </a:xfrm>
          <a:prstGeom prst="rightArrow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E2E56A-551C-4B66-8391-09E01722B88F}"/>
              </a:ext>
            </a:extLst>
          </p:cNvPr>
          <p:cNvSpPr txBox="1"/>
          <p:nvPr/>
        </p:nvSpPr>
        <p:spPr>
          <a:xfrm rot="16200000">
            <a:off x="235344" y="2449044"/>
            <a:ext cx="1763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ELEVATION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6DA59A-CC9C-4685-97AE-24A7E842E8A8}"/>
              </a:ext>
            </a:extLst>
          </p:cNvPr>
          <p:cNvSpPr txBox="1"/>
          <p:nvPr/>
        </p:nvSpPr>
        <p:spPr>
          <a:xfrm rot="16200000">
            <a:off x="-195333" y="2607983"/>
            <a:ext cx="2042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DRAINAGE AREA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35B51-ABA1-4AB3-96A3-658866061E6A}"/>
              </a:ext>
            </a:extLst>
          </p:cNvPr>
          <p:cNvSpPr txBox="1"/>
          <p:nvPr/>
        </p:nvSpPr>
        <p:spPr>
          <a:xfrm rot="16200000">
            <a:off x="3802989" y="3609173"/>
            <a:ext cx="1901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OPEN CANOPY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9A4F0F-9CBA-4D32-AF9E-7A1F1566F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25" y="2914917"/>
            <a:ext cx="2682934" cy="178862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E0CD10-BD08-425C-8545-BFF779798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26" y="1006727"/>
            <a:ext cx="2684086" cy="178146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outdoor, grass, man, person&#10;&#10;Description automatically generated">
            <a:extLst>
              <a:ext uri="{FF2B5EF4-FFF2-40B4-BE49-F238E27FC236}">
                <a16:creationId xmlns:a16="http://schemas.microsoft.com/office/drawing/2014/main" id="{E82EC942-3775-4C44-A9F8-2853007F3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25" y="4834765"/>
            <a:ext cx="2682934" cy="18640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539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9EDA-FABB-47F5-9694-01AC75B8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53"/>
            <a:ext cx="9144000" cy="1017507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Vermont’s long-term reference stream network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284D3-5363-4D3C-939B-569F7226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956" y="1026160"/>
            <a:ext cx="4170112" cy="538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06739-8B1D-4305-BE86-8DA4407DEEF2}"/>
              </a:ext>
            </a:extLst>
          </p:cNvPr>
          <p:cNvSpPr txBox="1"/>
          <p:nvPr/>
        </p:nvSpPr>
        <p:spPr>
          <a:xfrm>
            <a:off x="0" y="1225147"/>
            <a:ext cx="476695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12 “sentinel” streams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All </a:t>
            </a:r>
            <a:r>
              <a:rPr lang="en-US" sz="2400" b="1" dirty="0"/>
              <a:t>5</a:t>
            </a:r>
            <a:r>
              <a:rPr lang="en-US" sz="2400" dirty="0"/>
              <a:t> stream types</a:t>
            </a:r>
          </a:p>
          <a:p>
            <a:pPr marL="800100" lvl="1" indent="-342900">
              <a:buFontTx/>
              <a:buChar char="-"/>
            </a:pPr>
            <a:r>
              <a:rPr lang="en-US" sz="2400" b="1" dirty="0"/>
              <a:t>6</a:t>
            </a:r>
            <a:r>
              <a:rPr lang="en-US" sz="2400" dirty="0"/>
              <a:t> are part of EPA’s regional monitoring network</a:t>
            </a:r>
          </a:p>
          <a:p>
            <a:pPr marL="800100" lvl="1" indent="-342900">
              <a:buFontTx/>
              <a:buChar char="-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5F18AC-6D44-456C-88E6-C20E90CAF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5" y="2966720"/>
            <a:ext cx="4448355" cy="3444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4694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F6A9AA6-8EBE-456B-AC4F-943B215BA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09" y="5266918"/>
            <a:ext cx="2127407" cy="14691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8A9EDA-FABB-47F5-9694-01AC75B8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53"/>
            <a:ext cx="9144000" cy="1017507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Vermont’s long-term reference stream network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06739-8B1D-4305-BE86-8DA4407DEEF2}"/>
              </a:ext>
            </a:extLst>
          </p:cNvPr>
          <p:cNvSpPr txBox="1"/>
          <p:nvPr/>
        </p:nvSpPr>
        <p:spPr>
          <a:xfrm>
            <a:off x="168046" y="884897"/>
            <a:ext cx="387096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/>
              <a:t>Primary indicators</a:t>
            </a:r>
          </a:p>
          <a:p>
            <a:pPr marL="800100" lvl="1" indent="-342900">
              <a:buFontTx/>
              <a:buChar char="-"/>
            </a:pPr>
            <a:r>
              <a:rPr lang="en-US" dirty="0"/>
              <a:t>Macroinvertebrates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Water temperature</a:t>
            </a:r>
          </a:p>
          <a:p>
            <a:pPr marL="800100" lvl="1" indent="-342900">
              <a:buFontTx/>
              <a:buChar char="-"/>
            </a:pPr>
            <a:r>
              <a:rPr lang="en-US" dirty="0"/>
              <a:t>Stream Flow</a:t>
            </a:r>
          </a:p>
          <a:p>
            <a:pPr lvl="1"/>
            <a:endParaRPr lang="en-US" sz="1200" dirty="0"/>
          </a:p>
          <a:p>
            <a:pPr marL="342900" indent="-342900">
              <a:buFontTx/>
              <a:buChar char="-"/>
            </a:pPr>
            <a:r>
              <a:rPr lang="en-US" b="1" dirty="0"/>
              <a:t>Supplemental monitoring</a:t>
            </a:r>
          </a:p>
          <a:p>
            <a:pPr marL="800100" lvl="1" indent="-342900">
              <a:buFontTx/>
              <a:buChar char="-"/>
            </a:pPr>
            <a:r>
              <a:rPr lang="en-US" sz="1600" dirty="0"/>
              <a:t>Water chemistry</a:t>
            </a:r>
          </a:p>
          <a:p>
            <a:pPr marL="800100" lvl="1" indent="-342900">
              <a:buFontTx/>
              <a:buChar char="-"/>
            </a:pPr>
            <a:r>
              <a:rPr lang="en-US" sz="1600" dirty="0"/>
              <a:t>Air temperature</a:t>
            </a:r>
          </a:p>
          <a:p>
            <a:pPr marL="800100" lvl="1" indent="-342900">
              <a:buFontTx/>
              <a:buChar char="-"/>
            </a:pPr>
            <a:r>
              <a:rPr lang="en-US" sz="1600" dirty="0"/>
              <a:t>Fish community</a:t>
            </a:r>
          </a:p>
          <a:p>
            <a:pPr marL="800100" lvl="1" indent="-342900">
              <a:buFontTx/>
              <a:buChar char="-"/>
            </a:pPr>
            <a:r>
              <a:rPr lang="en-US" sz="1600" dirty="0"/>
              <a:t>Instream habitat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E460DD-9D1C-426B-A0F7-5AFCF16B0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46" y="3760461"/>
            <a:ext cx="1411993" cy="17484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66F934-F9ED-46D1-8125-7042B5D8E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850" y="3743005"/>
            <a:ext cx="1331087" cy="17659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A4D508-FFD7-4C0F-AB16-33F61B98B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960" y="920364"/>
            <a:ext cx="5344160" cy="28226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EDDB3C2-0B53-466C-9B3E-21EDFE0815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961" y="3892679"/>
            <a:ext cx="5344160" cy="27266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8805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33563-A222-4ACF-BE26-AA109007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238" y="938956"/>
            <a:ext cx="5870732" cy="29549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8A9EDA-FABB-47F5-9694-01AC75B8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53"/>
            <a:ext cx="9144000" cy="1017507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Vermont’s long-term reference stream network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06739-8B1D-4305-BE86-8DA4407DEEF2}"/>
              </a:ext>
            </a:extLst>
          </p:cNvPr>
          <p:cNvSpPr txBox="1"/>
          <p:nvPr/>
        </p:nvSpPr>
        <p:spPr>
          <a:xfrm>
            <a:off x="43989" y="886521"/>
            <a:ext cx="387096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/>
              <a:t>Primary indicators</a:t>
            </a:r>
          </a:p>
          <a:p>
            <a:pPr marL="800100" lvl="1" indent="-342900">
              <a:buFontTx/>
              <a:buChar char="-"/>
            </a:pPr>
            <a:r>
              <a:rPr lang="en-US" dirty="0"/>
              <a:t>Macroinvertebrates</a:t>
            </a:r>
          </a:p>
          <a:p>
            <a:pPr marL="800100" lvl="1" indent="-342900">
              <a:buFontTx/>
              <a:buChar char="-"/>
            </a:pPr>
            <a:r>
              <a:rPr lang="en-US" dirty="0"/>
              <a:t>Water temperature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Stream flow</a:t>
            </a:r>
          </a:p>
          <a:p>
            <a:pPr lvl="1"/>
            <a:endParaRPr lang="en-US" sz="1400" dirty="0"/>
          </a:p>
          <a:p>
            <a:pPr marL="342900" indent="-342900">
              <a:buFontTx/>
              <a:buChar char="-"/>
            </a:pPr>
            <a:r>
              <a:rPr lang="en-US" b="1" dirty="0"/>
              <a:t>Supplemental monitoring</a:t>
            </a:r>
          </a:p>
          <a:p>
            <a:pPr marL="800100" lvl="1" indent="-342900">
              <a:buFontTx/>
              <a:buChar char="-"/>
            </a:pPr>
            <a:r>
              <a:rPr lang="en-US" sz="1600" dirty="0"/>
              <a:t>Water chemistry</a:t>
            </a:r>
          </a:p>
          <a:p>
            <a:pPr marL="800100" lvl="1" indent="-342900">
              <a:buFontTx/>
              <a:buChar char="-"/>
            </a:pPr>
            <a:r>
              <a:rPr lang="en-US" sz="1600" dirty="0"/>
              <a:t>Air temperature</a:t>
            </a:r>
          </a:p>
          <a:p>
            <a:pPr marL="800100" lvl="1" indent="-342900">
              <a:buFontTx/>
              <a:buChar char="-"/>
            </a:pPr>
            <a:r>
              <a:rPr lang="en-US" sz="1600" dirty="0"/>
              <a:t>Fish community</a:t>
            </a:r>
          </a:p>
          <a:p>
            <a:pPr marL="800100" lvl="1" indent="-342900">
              <a:buFontTx/>
              <a:buChar char="-"/>
            </a:pPr>
            <a:r>
              <a:rPr lang="en-US" sz="1600" dirty="0"/>
              <a:t>Instream habitat</a:t>
            </a: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A61FC0-C773-4F46-A373-6085C607CB51}"/>
              </a:ext>
            </a:extLst>
          </p:cNvPr>
          <p:cNvGrpSpPr/>
          <p:nvPr/>
        </p:nvGrpSpPr>
        <p:grpSpPr>
          <a:xfrm>
            <a:off x="92361" y="2613901"/>
            <a:ext cx="8959278" cy="4099897"/>
            <a:chOff x="92361" y="2613901"/>
            <a:chExt cx="8959278" cy="40998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EB4551-29EC-4BEF-90E1-9D0C8FA2A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61" y="3739220"/>
              <a:ext cx="2896529" cy="16292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60ED280-9828-485A-9211-8E990162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5109" y="5084499"/>
              <a:ext cx="2896530" cy="162929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BE109B4-96D2-4F2B-A0E0-0999770E4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7477" y="4586705"/>
              <a:ext cx="2896529" cy="16292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2C3F34C8-CA5A-42C5-9860-80774194780B}"/>
                </a:ext>
              </a:extLst>
            </p:cNvPr>
            <p:cNvSpPr/>
            <p:nvPr/>
          </p:nvSpPr>
          <p:spPr>
            <a:xfrm rot="9637773">
              <a:off x="2943540" y="3970416"/>
              <a:ext cx="2444773" cy="143776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529A7024-BC30-4782-A224-F346ADF6D42E}"/>
                </a:ext>
              </a:extLst>
            </p:cNvPr>
            <p:cNvSpPr/>
            <p:nvPr/>
          </p:nvSpPr>
          <p:spPr>
            <a:xfrm rot="8991860">
              <a:off x="5959327" y="4032696"/>
              <a:ext cx="1853713" cy="13290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1918E8F9-CF5B-4DD0-81AA-3F91C28163CC}"/>
                </a:ext>
              </a:extLst>
            </p:cNvPr>
            <p:cNvSpPr/>
            <p:nvPr/>
          </p:nvSpPr>
          <p:spPr>
            <a:xfrm rot="5400000">
              <a:off x="7530926" y="4251575"/>
              <a:ext cx="1372373" cy="142239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5F684C-5AA3-48E7-BDBB-86112CA82823}"/>
                </a:ext>
              </a:extLst>
            </p:cNvPr>
            <p:cNvSpPr/>
            <p:nvPr/>
          </p:nvSpPr>
          <p:spPr>
            <a:xfrm>
              <a:off x="8111816" y="2613901"/>
              <a:ext cx="142240" cy="203200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687351-6CE3-4FB7-8D16-C8F574192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42962" y="3455315"/>
              <a:ext cx="158510" cy="219475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550208-2A27-47FF-92B1-A554B067D6C8}"/>
                </a:ext>
              </a:extLst>
            </p:cNvPr>
            <p:cNvSpPr/>
            <p:nvPr/>
          </p:nvSpPr>
          <p:spPr>
            <a:xfrm>
              <a:off x="7593283" y="3080388"/>
              <a:ext cx="142240" cy="203200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489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6715</TotalTime>
  <Words>2601</Words>
  <Application>Microsoft Office PowerPoint</Application>
  <PresentationFormat>On-screen Show (4:3)</PresentationFormat>
  <Paragraphs>347</Paragraphs>
  <Slides>31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Aharoni</vt:lpstr>
      <vt:lpstr>Arial</vt:lpstr>
      <vt:lpstr>Calibri</vt:lpstr>
      <vt:lpstr>Calibri Light</vt:lpstr>
      <vt:lpstr>Office Theme</vt:lpstr>
      <vt:lpstr>Monitoring Vermont Reference Streams For Climate Change Impacts</vt:lpstr>
      <vt:lpstr>How climate change affects stream ecosystems</vt:lpstr>
      <vt:lpstr>How climate change affects stream ecosystems</vt:lpstr>
      <vt:lpstr>How Vermont uses macroinvertebrates to assess stream health</vt:lpstr>
      <vt:lpstr>How Vermont uses macroinvertebrates to assess stream health</vt:lpstr>
      <vt:lpstr>How Vermont uses macroinvertebrates to assess stream health</vt:lpstr>
      <vt:lpstr>Vermont’s long-term reference stream network </vt:lpstr>
      <vt:lpstr>Vermont’s long-term reference stream network </vt:lpstr>
      <vt:lpstr>Vermont’s long-term reference stream network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Vermont Reference Streams For Climate Change Impacts</dc:title>
  <dc:creator>Moore, Aaron</dc:creator>
  <cp:lastModifiedBy>John Truong</cp:lastModifiedBy>
  <cp:revision>118</cp:revision>
  <dcterms:created xsi:type="dcterms:W3CDTF">2019-12-02T14:52:36Z</dcterms:created>
  <dcterms:modified xsi:type="dcterms:W3CDTF">2019-12-11T19:57:42Z</dcterms:modified>
</cp:coreProperties>
</file>